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7" r:id="rId23"/>
    <p:sldId id="338" r:id="rId24"/>
    <p:sldId id="307" r:id="rId25"/>
    <p:sldId id="306" r:id="rId26"/>
    <p:sldId id="339" r:id="rId27"/>
    <p:sldId id="340" r:id="rId28"/>
    <p:sldId id="309" r:id="rId29"/>
    <p:sldId id="310" r:id="rId30"/>
    <p:sldId id="341" r:id="rId31"/>
    <p:sldId id="343" r:id="rId32"/>
    <p:sldId id="345" r:id="rId33"/>
    <p:sldId id="346" r:id="rId34"/>
    <p:sldId id="347" r:id="rId35"/>
    <p:sldId id="348" r:id="rId36"/>
    <p:sldId id="349" r:id="rId37"/>
    <p:sldId id="294" r:id="rId38"/>
    <p:sldId id="296" r:id="rId39"/>
    <p:sldId id="318" r:id="rId40"/>
    <p:sldId id="319" r:id="rId41"/>
    <p:sldId id="321" r:id="rId42"/>
    <p:sldId id="322" r:id="rId43"/>
    <p:sldId id="323" r:id="rId44"/>
    <p:sldId id="324" r:id="rId45"/>
    <p:sldId id="288" r:id="rId46"/>
    <p:sldId id="351" r:id="rId47"/>
    <p:sldId id="320" r:id="rId48"/>
    <p:sldId id="352"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F4AC9"/>
    <a:srgbClr val="0B49CB"/>
    <a:srgbClr val="1C7DDB"/>
    <a:srgbClr val="F2F4F8"/>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60" d="100"/>
          <a:sy n="60" d="100"/>
        </p:scale>
        <p:origin x="130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22-Aug-22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22-Aug-22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17553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49749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22-Aug-22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22-Aug-22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22-Aug-22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22-Aug-22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22-Aug-22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22-Aug-22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22-Aug-22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22-Aug-22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22-Aug-22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22-Aug-22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garvirani/SpaceX-Project/blob/main/notebook_Falcon_9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garvirani/SpaceX-Project/blob/main/notebook_Falcon_9_ED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garvirani/SpaceX-Project/blob/main/notebook_Falcon_9_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garvirani/SpaceX-Project/blob/main/notebook_Falcon_9_EDA_Visualization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garvirani/SpaceX-Project/blob/main/notebook_Falcon_9_EDA_Visualization_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garvirani/SpaceX-Project/blob/main/notebook_Falcon_9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5.sv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garvirani/SpaceX-Project/blob/main/notebook_Falcon9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garvirani/SpaceX-Project/blob/main/notebook_Falcon9_Data_Collection_Web_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F2826FFD-66E5-4641-BD7D-3A7C1C83B7B4}"/>
              </a:ext>
            </a:extLst>
          </p:cNvPr>
          <p:cNvSpPr txBox="1"/>
          <p:nvPr/>
        </p:nvSpPr>
        <p:spPr>
          <a:xfrm>
            <a:off x="772511" y="5029212"/>
            <a:ext cx="3783724" cy="830997"/>
          </a:xfrm>
          <a:prstGeom prst="rect">
            <a:avLst/>
          </a:prstGeom>
          <a:noFill/>
        </p:spPr>
        <p:txBody>
          <a:bodyPr wrap="square" rtlCol="0">
            <a:spAutoFit/>
          </a:bodyPr>
          <a:lstStyle/>
          <a:p>
            <a:r>
              <a:rPr lang="en-US" sz="2400" b="1" dirty="0">
                <a:solidFill>
                  <a:schemeClr val="bg1"/>
                </a:solidFill>
                <a:latin typeface="+mj-lt"/>
                <a:ea typeface="Verdana" panose="020B0604030504040204" pitchFamily="34" charset="0"/>
                <a:cs typeface="Arial" panose="020B0604020202020204" pitchFamily="34" charset="0"/>
              </a:rPr>
              <a:t>Sagar Virani</a:t>
            </a:r>
          </a:p>
          <a:p>
            <a:r>
              <a:rPr lang="en-US" sz="2400" b="1" dirty="0">
                <a:solidFill>
                  <a:schemeClr val="bg1"/>
                </a:solidFill>
                <a:latin typeface="+mj-lt"/>
                <a:ea typeface="Verdana" panose="020B0604030504040204" pitchFamily="34" charset="0"/>
                <a:cs typeface="Arial" panose="020B0604020202020204" pitchFamily="34" charset="0"/>
              </a:rPr>
              <a:t>21</a:t>
            </a:r>
            <a:r>
              <a:rPr lang="en-US" sz="2400" b="1" baseline="30000" dirty="0">
                <a:solidFill>
                  <a:schemeClr val="bg1"/>
                </a:solidFill>
                <a:latin typeface="+mj-lt"/>
                <a:ea typeface="Verdana" panose="020B0604030504040204" pitchFamily="34" charset="0"/>
                <a:cs typeface="Arial" panose="020B0604020202020204" pitchFamily="34" charset="0"/>
              </a:rPr>
              <a:t>th</a:t>
            </a:r>
            <a:r>
              <a:rPr lang="en-US" sz="2400" b="1" dirty="0">
                <a:solidFill>
                  <a:schemeClr val="bg1"/>
                </a:solidFill>
                <a:latin typeface="+mj-lt"/>
                <a:ea typeface="Verdana" panose="020B0604030504040204" pitchFamily="34" charset="0"/>
                <a:cs typeface="Arial" panose="020B0604020202020204" pitchFamily="34" charset="0"/>
              </a:rPr>
              <a:t> August 2022</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
        <p:nvSpPr>
          <p:cNvPr id="7" name="Slide Number Placeholder 3">
            <a:extLst>
              <a:ext uri="{FF2B5EF4-FFF2-40B4-BE49-F238E27FC236}">
                <a16:creationId xmlns:a16="http://schemas.microsoft.com/office/drawing/2014/main" id="{740598B6-8591-4768-8A32-566919983B7C}"/>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10</a:t>
            </a:fld>
            <a:endParaRPr lang="en-US" dirty="0"/>
          </a:p>
        </p:txBody>
      </p:sp>
      <p:sp>
        <p:nvSpPr>
          <p:cNvPr id="9" name="Text Placeholder 2">
            <a:extLst>
              <a:ext uri="{FF2B5EF4-FFF2-40B4-BE49-F238E27FC236}">
                <a16:creationId xmlns:a16="http://schemas.microsoft.com/office/drawing/2014/main" id="{4B4A0022-AFA4-48B3-AD80-B5ABD2CF36BA}"/>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solidFill>
                  <a:schemeClr val="accent3">
                    <a:lumMod val="25000"/>
                  </a:schemeClr>
                </a:solidFill>
                <a:latin typeface="Abadi" panose="020B0604020104020204" pitchFamily="34" charset="0"/>
              </a:rPr>
              <a:t>Exploratory data analysis was performed, and the training labels were determined.</a:t>
            </a:r>
          </a:p>
          <a:p>
            <a:pPr algn="just"/>
            <a:r>
              <a:rPr lang="en-US" sz="2200" dirty="0">
                <a:solidFill>
                  <a:schemeClr val="accent3">
                    <a:lumMod val="25000"/>
                  </a:schemeClr>
                </a:solidFill>
                <a:latin typeface="Abadi" panose="020B0604020104020204" pitchFamily="34" charset="0"/>
              </a:rPr>
              <a:t>The link to the notebook is </a:t>
            </a:r>
            <a:r>
              <a:rPr lang="en-US" sz="2200" dirty="0">
                <a:solidFill>
                  <a:srgbClr val="00B0F0"/>
                </a:solidFill>
                <a:latin typeface="Abadi" panose="020B0604020104020204" pitchFamily="34" charset="0"/>
                <a:hlinkClick r:id="rId3"/>
              </a:rPr>
              <a:t>https://github.com/sagarvirani/SpaceX-Project/blob/main/notebook_Falcon_9_Data_Wrangling.ipynb</a:t>
            </a:r>
            <a:endParaRPr lang="en-US" sz="2200" dirty="0">
              <a:solidFill>
                <a:srgbClr val="00B0F0"/>
              </a:solidFill>
              <a:latin typeface="Abadi" panose="020B0604020104020204" pitchFamily="34" charset="0"/>
            </a:endParaRPr>
          </a:p>
        </p:txBody>
      </p:sp>
      <p:pic>
        <p:nvPicPr>
          <p:cNvPr id="2" name="Picture 1">
            <a:extLst>
              <a:ext uri="{FF2B5EF4-FFF2-40B4-BE49-F238E27FC236}">
                <a16:creationId xmlns:a16="http://schemas.microsoft.com/office/drawing/2014/main" id="{D69BB840-5476-44F7-A06E-70E260C8B650}"/>
              </a:ext>
            </a:extLst>
          </p:cNvPr>
          <p:cNvPicPr>
            <a:picLocks noChangeAspect="1"/>
          </p:cNvPicPr>
          <p:nvPr/>
        </p:nvPicPr>
        <p:blipFill>
          <a:blip r:embed="rId4"/>
          <a:stretch>
            <a:fillRect/>
          </a:stretch>
        </p:blipFill>
        <p:spPr>
          <a:xfrm>
            <a:off x="6096000" y="1639616"/>
            <a:ext cx="4857476" cy="3090029"/>
          </a:xfrm>
          <a:prstGeom prst="rect">
            <a:avLst/>
          </a:prstGeom>
        </p:spPr>
      </p:pic>
      <p:sp>
        <p:nvSpPr>
          <p:cNvPr id="10" name="Text Placeholder 2">
            <a:extLst>
              <a:ext uri="{FF2B5EF4-FFF2-40B4-BE49-F238E27FC236}">
                <a16:creationId xmlns:a16="http://schemas.microsoft.com/office/drawing/2014/main" id="{88C699C9-10F6-4E95-8843-E69969303933}"/>
              </a:ext>
            </a:extLst>
          </p:cNvPr>
          <p:cNvSpPr txBox="1">
            <a:spLocks/>
          </p:cNvSpPr>
          <p:nvPr/>
        </p:nvSpPr>
        <p:spPr>
          <a:xfrm>
            <a:off x="5990951" y="1300272"/>
            <a:ext cx="5294660" cy="35510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1. No. &amp; occurrence of mission outcome per orbit type</a:t>
            </a:r>
          </a:p>
        </p:txBody>
      </p:sp>
      <p:pic>
        <p:nvPicPr>
          <p:cNvPr id="4" name="Picture 3">
            <a:extLst>
              <a:ext uri="{FF2B5EF4-FFF2-40B4-BE49-F238E27FC236}">
                <a16:creationId xmlns:a16="http://schemas.microsoft.com/office/drawing/2014/main" id="{0C67E9C1-4D87-4B55-8ED6-C80D3EB62E85}"/>
              </a:ext>
            </a:extLst>
          </p:cNvPr>
          <p:cNvPicPr>
            <a:picLocks noChangeAspect="1"/>
          </p:cNvPicPr>
          <p:nvPr/>
        </p:nvPicPr>
        <p:blipFill>
          <a:blip r:embed="rId5"/>
          <a:stretch>
            <a:fillRect/>
          </a:stretch>
        </p:blipFill>
        <p:spPr>
          <a:xfrm>
            <a:off x="6096000" y="5070984"/>
            <a:ext cx="3481223" cy="1695450"/>
          </a:xfrm>
          <a:prstGeom prst="rect">
            <a:avLst/>
          </a:prstGeom>
        </p:spPr>
      </p:pic>
      <p:sp>
        <p:nvSpPr>
          <p:cNvPr id="11" name="Text Placeholder 2">
            <a:extLst>
              <a:ext uri="{FF2B5EF4-FFF2-40B4-BE49-F238E27FC236}">
                <a16:creationId xmlns:a16="http://schemas.microsoft.com/office/drawing/2014/main" id="{17EB4D85-45D2-43A3-86E9-C3D4E8576892}"/>
              </a:ext>
            </a:extLst>
          </p:cNvPr>
          <p:cNvSpPr txBox="1">
            <a:spLocks/>
          </p:cNvSpPr>
          <p:nvPr/>
        </p:nvSpPr>
        <p:spPr>
          <a:xfrm>
            <a:off x="5990951" y="4814493"/>
            <a:ext cx="4351228" cy="3551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2. Labelled landing outcome</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explored visually to determine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00B0F0"/>
                </a:solidFill>
                <a:latin typeface="Abadi" panose="020B0604020104020204" pitchFamily="34" charset="0"/>
                <a:hlinkClick r:id="rId3"/>
              </a:rPr>
              <a:t>https://github.com/sagarvirani/SpaceX-Project/blob/main/notebook_Falcon_9_EDA_Visualization.ipynb</a:t>
            </a:r>
            <a:endParaRPr lang="en-US" dirty="0">
              <a:solidFill>
                <a:srgbClr val="00B0F0"/>
              </a:solidFill>
            </a:endParaRPr>
          </a:p>
        </p:txBody>
      </p:sp>
      <p:sp>
        <p:nvSpPr>
          <p:cNvPr id="10" name="Slide Number Placeholder 3">
            <a:extLst>
              <a:ext uri="{FF2B5EF4-FFF2-40B4-BE49-F238E27FC236}">
                <a16:creationId xmlns:a16="http://schemas.microsoft.com/office/drawing/2014/main" id="{60C27D7E-E7A9-4F29-8339-3DA5B209498C}"/>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11</a:t>
            </a:fld>
            <a:endParaRPr lang="en-US" dirty="0"/>
          </a:p>
        </p:txBody>
      </p:sp>
      <p:pic>
        <p:nvPicPr>
          <p:cNvPr id="1026" name="Picture 2">
            <a:extLst>
              <a:ext uri="{FF2B5EF4-FFF2-40B4-BE49-F238E27FC236}">
                <a16:creationId xmlns:a16="http://schemas.microsoft.com/office/drawing/2014/main" id="{9B46B2CF-3BAC-45DE-9992-D61939C22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290" y="3871017"/>
            <a:ext cx="4322507" cy="2965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A876FE0-BA14-4179-83FE-9921D35115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4676" y="1419877"/>
            <a:ext cx="4698123" cy="322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gn="just">
              <a:lnSpc>
                <a:spcPct val="100000"/>
              </a:lnSpc>
              <a:spcBef>
                <a:spcPts val="1400"/>
              </a:spcBef>
            </a:pPr>
            <a:r>
              <a:rPr lang="en-US" sz="2200" dirty="0">
                <a:latin typeface="Abadi"/>
              </a:rPr>
              <a:t>The SpaceX dataset was loaded into a PostgreSQL database.</a:t>
            </a:r>
          </a:p>
          <a:p>
            <a:pPr algn="just">
              <a:lnSpc>
                <a:spcPct val="100000"/>
              </a:lnSpc>
              <a:spcBef>
                <a:spcPts val="1400"/>
              </a:spcBef>
            </a:pPr>
            <a:r>
              <a:rPr lang="en-US" sz="2200" dirty="0">
                <a:latin typeface="Abadi"/>
              </a:rPr>
              <a:t> SQL queries were fired upon the dataset to get insight about the data:</a:t>
            </a:r>
          </a:p>
          <a:p>
            <a:pPr lvl="1" algn="just">
              <a:lnSpc>
                <a:spcPct val="100000"/>
              </a:lnSpc>
              <a:spcBef>
                <a:spcPts val="1400"/>
              </a:spcBef>
              <a:buFontTx/>
              <a:buChar char="-"/>
            </a:pPr>
            <a:r>
              <a:rPr lang="en-US" sz="1700" dirty="0">
                <a:latin typeface="Abadi"/>
              </a:rPr>
              <a:t>The names of unique launch sites in the space mission.</a:t>
            </a:r>
          </a:p>
          <a:p>
            <a:pPr lvl="1" algn="just">
              <a:lnSpc>
                <a:spcPct val="100000"/>
              </a:lnSpc>
              <a:spcBef>
                <a:spcPts val="1400"/>
              </a:spcBef>
              <a:buFontTx/>
              <a:buChar char="-"/>
            </a:pPr>
            <a:r>
              <a:rPr lang="en-US" sz="1700" dirty="0">
                <a:latin typeface="Abadi"/>
              </a:rPr>
              <a:t>The total payload mass carried by boosters launched by NASA (CRS)</a:t>
            </a:r>
          </a:p>
          <a:p>
            <a:pPr lvl="1" algn="just">
              <a:lnSpc>
                <a:spcPct val="100000"/>
              </a:lnSpc>
              <a:spcBef>
                <a:spcPts val="1400"/>
              </a:spcBef>
              <a:buFontTx/>
              <a:buChar char="-"/>
            </a:pPr>
            <a:r>
              <a:rPr lang="en-US" sz="1700" dirty="0">
                <a:latin typeface="Abadi"/>
              </a:rPr>
              <a:t>The average payload mass carried by booster version F9 v1.1</a:t>
            </a:r>
          </a:p>
          <a:p>
            <a:pPr lvl="1" algn="just">
              <a:lnSpc>
                <a:spcPct val="100000"/>
              </a:lnSpc>
              <a:spcBef>
                <a:spcPts val="1400"/>
              </a:spcBef>
              <a:buFontTx/>
              <a:buChar char="-"/>
            </a:pPr>
            <a:r>
              <a:rPr lang="en-US" sz="1700" dirty="0">
                <a:latin typeface="Abadi"/>
              </a:rPr>
              <a:t>The total number of successful and failure mission outcomes</a:t>
            </a:r>
          </a:p>
          <a:p>
            <a:pPr lvl="1" algn="just">
              <a:lnSpc>
                <a:spcPct val="100000"/>
              </a:lnSpc>
              <a:spcBef>
                <a:spcPts val="1400"/>
              </a:spcBef>
              <a:buFontTx/>
              <a:buChar char="-"/>
            </a:pPr>
            <a:r>
              <a:rPr lang="en-US" sz="1700" dirty="0">
                <a:latin typeface="Abadi"/>
              </a:rPr>
              <a:t>The failed landing outcomes in drone ship, their booster version and launch site names.</a:t>
            </a:r>
            <a:endParaRPr lang="en-US" sz="2200" dirty="0">
              <a:latin typeface="Abadi"/>
            </a:endParaRPr>
          </a:p>
          <a:p>
            <a:pPr algn="just">
              <a:lnSpc>
                <a:spcPct val="100000"/>
              </a:lnSpc>
              <a:spcBef>
                <a:spcPts val="1400"/>
              </a:spcBef>
            </a:pPr>
            <a:r>
              <a:rPr lang="en-US" sz="2200" dirty="0">
                <a:latin typeface="Abadi"/>
              </a:rPr>
              <a:t>The link to the notebook is </a:t>
            </a:r>
            <a:r>
              <a:rPr lang="en-US" sz="2200" dirty="0">
                <a:solidFill>
                  <a:srgbClr val="00B0F0"/>
                </a:solidFill>
                <a:latin typeface="Abadi"/>
                <a:hlinkClick r:id="rId3">
                  <a:extLst>
                    <a:ext uri="{A12FA001-AC4F-418D-AE19-62706E023703}">
                      <ahyp:hlinkClr xmlns:ahyp="http://schemas.microsoft.com/office/drawing/2018/hyperlinkcolor" val="tx"/>
                    </a:ext>
                  </a:extLst>
                </a:hlinkClick>
              </a:rPr>
              <a:t>https://github.com/sagarvirani/SpaceX-Project/blob/main/notebook_Falcon_9_EDA_SQL.ipynb</a:t>
            </a:r>
            <a:endParaRPr lang="en-US" dirty="0">
              <a:solidFill>
                <a:srgbClr val="00B0F0"/>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Slide Number Placeholder 3">
            <a:extLst>
              <a:ext uri="{FF2B5EF4-FFF2-40B4-BE49-F238E27FC236}">
                <a16:creationId xmlns:a16="http://schemas.microsoft.com/office/drawing/2014/main" id="{6E6AE7F0-0AAA-45BD-97E9-074E91E82536}"/>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12</a:t>
            </a:fld>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lnSpcReduction="20000"/>
          </a:bodyPr>
          <a:lstStyle/>
          <a:p>
            <a:pPr algn="just">
              <a:lnSpc>
                <a:spcPct val="100000"/>
              </a:lnSpc>
              <a:spcBef>
                <a:spcPts val="1400"/>
              </a:spcBef>
            </a:pPr>
            <a:r>
              <a:rPr lang="en-US" sz="2200" dirty="0">
                <a:latin typeface="Abadi" panose="020B0604020104020204" pitchFamily="34" charset="0"/>
              </a:rPr>
              <a:t>All launch sites were marked, and map objects such as markers, circles, lines were added to mark the success or failure of launches for each site on the folium map.</a:t>
            </a:r>
          </a:p>
          <a:p>
            <a:pPr algn="just">
              <a:lnSpc>
                <a:spcPct val="100000"/>
              </a:lnSpc>
              <a:spcBef>
                <a:spcPts val="1400"/>
              </a:spcBef>
            </a:pPr>
            <a:r>
              <a:rPr lang="en-US" sz="2200" dirty="0">
                <a:latin typeface="Abadi" panose="020B0604020104020204" pitchFamily="34" charset="0"/>
              </a:rPr>
              <a:t>The feature launch outcomes (failure or success) was assigned to class 0 and 1.i.e., 0 for failure, and 1 for success.</a:t>
            </a:r>
          </a:p>
          <a:p>
            <a:pPr algn="just">
              <a:lnSpc>
                <a:spcPct val="100000"/>
              </a:lnSpc>
              <a:spcBef>
                <a:spcPts val="1400"/>
              </a:spcBef>
            </a:pPr>
            <a:r>
              <a:rPr lang="en-US" sz="2200" dirty="0">
                <a:latin typeface="Abadi" panose="020B0604020104020204" pitchFamily="34" charset="0"/>
              </a:rPr>
              <a:t>Using the color-labeled marker clusters, which launch sites have relatively high success rate were identified. </a:t>
            </a:r>
          </a:p>
          <a:p>
            <a:pPr algn="just">
              <a:lnSpc>
                <a:spcPct val="100000"/>
              </a:lnSpc>
              <a:spcBef>
                <a:spcPts val="1400"/>
              </a:spcBef>
            </a:pPr>
            <a:r>
              <a:rPr lang="en-US" sz="2200" dirty="0">
                <a:latin typeface="Abadi" panose="020B0604020104020204" pitchFamily="34" charset="0"/>
              </a:rPr>
              <a:t>Later, the distances between a launch site to its proximities were calculated. The answers to following questions were observed on the map:</a:t>
            </a:r>
          </a:p>
          <a:p>
            <a:pPr lvl="1" algn="just">
              <a:lnSpc>
                <a:spcPct val="100000"/>
              </a:lnSpc>
              <a:spcBef>
                <a:spcPts val="1400"/>
              </a:spcBef>
              <a:buFontTx/>
              <a:buChar char="-"/>
            </a:pPr>
            <a:r>
              <a:rPr lang="en-US" sz="1800" dirty="0">
                <a:latin typeface="Abadi" panose="020B0604020104020204" pitchFamily="34" charset="0"/>
              </a:rPr>
              <a:t>Are launch sites near railways, highways and coastlines.</a:t>
            </a:r>
          </a:p>
          <a:p>
            <a:pPr lvl="1" algn="just">
              <a:lnSpc>
                <a:spcPct val="100000"/>
              </a:lnSpc>
              <a:spcBef>
                <a:spcPts val="1400"/>
              </a:spcBef>
              <a:buFontTx/>
              <a:buChar char="-"/>
            </a:pPr>
            <a:r>
              <a:rPr lang="en-US" sz="1800" dirty="0">
                <a:latin typeface="Abadi" panose="020B0604020104020204" pitchFamily="34" charset="0"/>
              </a:rPr>
              <a:t>Do launch sites keep certain distance away from cities.</a:t>
            </a:r>
          </a:p>
          <a:p>
            <a:pPr algn="just">
              <a:lnSpc>
                <a:spcPct val="100000"/>
              </a:lnSpc>
              <a:spcBef>
                <a:spcPts val="1400"/>
              </a:spcBef>
            </a:pPr>
            <a:r>
              <a:rPr lang="en-US" dirty="0">
                <a:latin typeface="Abadi"/>
              </a:rPr>
              <a:t>The link to the notebook is </a:t>
            </a:r>
            <a:r>
              <a:rPr lang="en-US" dirty="0">
                <a:solidFill>
                  <a:srgbClr val="00B0F0"/>
                </a:solidFill>
                <a:latin typeface="Abadi"/>
                <a:hlinkClick r:id="rId3"/>
              </a:rPr>
              <a:t>https://github.com/sagarvirani/SpaceX-Project/blob/main/notebook_Falcon_9_EDA_Visualization_Folium.ipynb</a:t>
            </a:r>
            <a:endParaRPr lang="en-US" dirty="0">
              <a:solidFill>
                <a:srgbClr val="00B0F0"/>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Slide Number Placeholder 3">
            <a:extLst>
              <a:ext uri="{FF2B5EF4-FFF2-40B4-BE49-F238E27FC236}">
                <a16:creationId xmlns:a16="http://schemas.microsoft.com/office/drawing/2014/main" id="{246934F5-F8BE-48AE-A234-0A3E00A0B034}"/>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13</a:t>
            </a:fld>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built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gn="just">
              <a:lnSpc>
                <a:spcPct val="100000"/>
              </a:lnSpc>
              <a:spcBef>
                <a:spcPts val="1400"/>
              </a:spcBef>
            </a:pPr>
            <a:r>
              <a:rPr lang="en-US" sz="2200" dirty="0">
                <a:solidFill>
                  <a:schemeClr val="accent3">
                    <a:lumMod val="25000"/>
                  </a:schemeClr>
                </a:solidFill>
                <a:latin typeface="Abadi" panose="020B0604020104020204" pitchFamily="34" charset="0"/>
              </a:rPr>
              <a:t>Pie charts showing the total launches by a certain sites and scatter graph showing the relationship with Outcome and Payload Mass (Kg) for the different booster version were plotted.</a:t>
            </a:r>
          </a:p>
          <a:p>
            <a:pPr algn="just">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B0F0"/>
                </a:solidFill>
                <a:latin typeface="Abadi"/>
                <a:hlinkClick r:id="rId3"/>
              </a:rPr>
              <a:t>https://github.com/sagarvirani/SpaceX-Project/blob/main/notebook_Falcon_9_EDA_Visualization_Dash.ipynb</a:t>
            </a:r>
            <a:endParaRPr lang="en-US" dirty="0">
              <a:solidFill>
                <a:srgbClr val="00B0F0"/>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Slide Number Placeholder 3">
            <a:extLst>
              <a:ext uri="{FF2B5EF4-FFF2-40B4-BE49-F238E27FC236}">
                <a16:creationId xmlns:a16="http://schemas.microsoft.com/office/drawing/2014/main" id="{B3943DDB-1431-4628-BE35-7ED60A6EF826}"/>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14</a:t>
            </a:fld>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of Falcon9 collected was transformed first and then splitted into training and testing set.</a:t>
            </a:r>
          </a:p>
          <a:p>
            <a:pPr algn="just">
              <a:lnSpc>
                <a:spcPct val="100000"/>
              </a:lnSpc>
              <a:spcBef>
                <a:spcPts val="1400"/>
              </a:spcBef>
            </a:pPr>
            <a:r>
              <a:rPr lang="en-US" sz="2200" dirty="0">
                <a:solidFill>
                  <a:schemeClr val="accent3">
                    <a:lumMod val="25000"/>
                  </a:schemeClr>
                </a:solidFill>
                <a:latin typeface="Abadi" panose="020B0604020104020204" pitchFamily="34" charset="0"/>
              </a:rPr>
              <a:t>Different machine learning models were built and tuned for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Accuracy of each model was calculated, and the best performing classification model was found.</a:t>
            </a:r>
          </a:p>
          <a:p>
            <a:pPr algn="just">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B0F0"/>
                </a:solidFill>
                <a:latin typeface="Abadi"/>
                <a:hlinkClick r:id="rId3"/>
              </a:rPr>
              <a:t>https://github.com/sagarvirani/SpaceX-Project/blob/main/notebook_Falcon_9_Machine_Learning_Prediction.ipynb</a:t>
            </a:r>
            <a:endParaRPr lang="en-US" dirty="0">
              <a:solidFill>
                <a:srgbClr val="00B0F0"/>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Slide Number Placeholder 3">
            <a:extLst>
              <a:ext uri="{FF2B5EF4-FFF2-40B4-BE49-F238E27FC236}">
                <a16:creationId xmlns:a16="http://schemas.microsoft.com/office/drawing/2014/main" id="{61CAB410-BEE7-4715-8637-81B0BC1CA127}"/>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15</a:t>
            </a:fld>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Slide Number Placeholder 3">
            <a:extLst>
              <a:ext uri="{FF2B5EF4-FFF2-40B4-BE49-F238E27FC236}">
                <a16:creationId xmlns:a16="http://schemas.microsoft.com/office/drawing/2014/main" id="{5EEBFEE2-E32D-433B-A314-A316105248CB}"/>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16</a:t>
            </a:fld>
            <a:endParaRPr lang="en-US"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Slide Number Placeholder 3">
            <a:extLst>
              <a:ext uri="{FF2B5EF4-FFF2-40B4-BE49-F238E27FC236}">
                <a16:creationId xmlns:a16="http://schemas.microsoft.com/office/drawing/2014/main" id="{C30362D7-8748-407C-9D6D-6A406AF3C9D7}"/>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18</a:t>
            </a:fld>
            <a:endParaRPr lang="en-US" dirty="0"/>
          </a:p>
        </p:txBody>
      </p:sp>
      <p:grpSp>
        <p:nvGrpSpPr>
          <p:cNvPr id="10" name="Group 9">
            <a:extLst>
              <a:ext uri="{FF2B5EF4-FFF2-40B4-BE49-F238E27FC236}">
                <a16:creationId xmlns:a16="http://schemas.microsoft.com/office/drawing/2014/main" id="{7CBA874B-FA6C-40A3-BC89-0F3425F3B7A3}"/>
              </a:ext>
            </a:extLst>
          </p:cNvPr>
          <p:cNvGrpSpPr/>
          <p:nvPr/>
        </p:nvGrpSpPr>
        <p:grpSpPr>
          <a:xfrm>
            <a:off x="770011" y="5058108"/>
            <a:ext cx="10515600" cy="1468816"/>
            <a:chOff x="3578772" y="1631610"/>
            <a:chExt cx="6101256" cy="1261242"/>
          </a:xfrm>
        </p:grpSpPr>
        <p:sp>
          <p:nvSpPr>
            <p:cNvPr id="2" name="Rectangle: Rounded Corners 1">
              <a:extLst>
                <a:ext uri="{FF2B5EF4-FFF2-40B4-BE49-F238E27FC236}">
                  <a16:creationId xmlns:a16="http://schemas.microsoft.com/office/drawing/2014/main" id="{8A304170-C156-49C3-9FCA-A0527A9D7642}"/>
                </a:ext>
              </a:extLst>
            </p:cNvPr>
            <p:cNvSpPr/>
            <p:nvPr/>
          </p:nvSpPr>
          <p:spPr>
            <a:xfrm>
              <a:off x="4493172" y="1631610"/>
              <a:ext cx="5186856" cy="12612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400"/>
                </a:spcBef>
              </a:pPr>
              <a:r>
                <a:rPr lang="en-US" dirty="0">
                  <a:solidFill>
                    <a:schemeClr val="accent3">
                      <a:lumMod val="25000"/>
                    </a:schemeClr>
                  </a:solidFill>
                  <a:latin typeface="Abadi" panose="020B0604020104020204" pitchFamily="34" charset="0"/>
                </a:rPr>
                <a:t>Larger the flight amount at a launch site, the greater the success rate at a launch site.</a:t>
              </a:r>
            </a:p>
          </p:txBody>
        </p:sp>
        <p:pic>
          <p:nvPicPr>
            <p:cNvPr id="9" name="Graphic 8" descr="Bar chart">
              <a:extLst>
                <a:ext uri="{FF2B5EF4-FFF2-40B4-BE49-F238E27FC236}">
                  <a16:creationId xmlns:a16="http://schemas.microsoft.com/office/drawing/2014/main" id="{078EF6AF-0E27-47D0-956C-1CCC0C92DB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8772" y="1805031"/>
              <a:ext cx="914400" cy="914400"/>
            </a:xfrm>
            <a:prstGeom prst="rect">
              <a:avLst/>
            </a:prstGeom>
          </p:spPr>
        </p:pic>
      </p:grpSp>
      <p:pic>
        <p:nvPicPr>
          <p:cNvPr id="2052" name="Picture 4">
            <a:extLst>
              <a:ext uri="{FF2B5EF4-FFF2-40B4-BE49-F238E27FC236}">
                <a16:creationId xmlns:a16="http://schemas.microsoft.com/office/drawing/2014/main" id="{1F95A01A-7B08-411F-A2DC-696135DD6F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36788"/>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Payload vs. Launch Site</a:t>
            </a:r>
          </a:p>
        </p:txBody>
      </p:sp>
      <p:sp>
        <p:nvSpPr>
          <p:cNvPr id="7" name="Slide Number Placeholder 3">
            <a:extLst>
              <a:ext uri="{FF2B5EF4-FFF2-40B4-BE49-F238E27FC236}">
                <a16:creationId xmlns:a16="http://schemas.microsoft.com/office/drawing/2014/main" id="{C30362D7-8748-407C-9D6D-6A406AF3C9D7}"/>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19</a:t>
            </a:fld>
            <a:endParaRPr lang="en-US" dirty="0"/>
          </a:p>
        </p:txBody>
      </p:sp>
      <p:pic>
        <p:nvPicPr>
          <p:cNvPr id="3074" name="Picture 2">
            <a:extLst>
              <a:ext uri="{FF2B5EF4-FFF2-40B4-BE49-F238E27FC236}">
                <a16:creationId xmlns:a16="http://schemas.microsoft.com/office/drawing/2014/main" id="{76759611-1910-4CF0-9F55-AB5E10C47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38375"/>
            <a:ext cx="12192000" cy="23812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4F962693-71C4-403B-A6FD-EEA53D57274E}"/>
              </a:ext>
            </a:extLst>
          </p:cNvPr>
          <p:cNvGrpSpPr/>
          <p:nvPr/>
        </p:nvGrpSpPr>
        <p:grpSpPr>
          <a:xfrm>
            <a:off x="770011" y="5058108"/>
            <a:ext cx="10515600" cy="1468816"/>
            <a:chOff x="3578772" y="1631610"/>
            <a:chExt cx="6101256" cy="1261242"/>
          </a:xfrm>
        </p:grpSpPr>
        <p:sp>
          <p:nvSpPr>
            <p:cNvPr id="12" name="Rectangle: Rounded Corners 11">
              <a:extLst>
                <a:ext uri="{FF2B5EF4-FFF2-40B4-BE49-F238E27FC236}">
                  <a16:creationId xmlns:a16="http://schemas.microsoft.com/office/drawing/2014/main" id="{6599778F-7FB1-4A62-8B0B-11DFEB9B37E8}"/>
                </a:ext>
              </a:extLst>
            </p:cNvPr>
            <p:cNvSpPr/>
            <p:nvPr/>
          </p:nvSpPr>
          <p:spPr>
            <a:xfrm>
              <a:off x="4493172" y="1631610"/>
              <a:ext cx="5186856" cy="12612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400"/>
                </a:spcBef>
              </a:pPr>
              <a:r>
                <a:rPr lang="en-US" dirty="0">
                  <a:solidFill>
                    <a:schemeClr val="accent3">
                      <a:lumMod val="25000"/>
                    </a:schemeClr>
                  </a:solidFill>
                  <a:latin typeface="Abadi" panose="020B0604020104020204" pitchFamily="34" charset="0"/>
                </a:rPr>
                <a:t>Greater the Payload Mass (launch site CCAFS SLC 40 &amp; KSC LC 39A ) the higher the success rate for the successful landing. </a:t>
              </a:r>
            </a:p>
          </p:txBody>
        </p:sp>
        <p:pic>
          <p:nvPicPr>
            <p:cNvPr id="13" name="Graphic 12" descr="Bar chart">
              <a:extLst>
                <a:ext uri="{FF2B5EF4-FFF2-40B4-BE49-F238E27FC236}">
                  <a16:creationId xmlns:a16="http://schemas.microsoft.com/office/drawing/2014/main" id="{CBB36C0D-A6C2-4A38-9EC4-FC494D13E3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8772" y="1805031"/>
              <a:ext cx="914400" cy="914400"/>
            </a:xfrm>
            <a:prstGeom prst="rect">
              <a:avLst/>
            </a:prstGeom>
          </p:spPr>
        </p:pic>
      </p:grpSp>
    </p:spTree>
    <p:extLst>
      <p:ext uri="{BB962C8B-B14F-4D97-AF65-F5344CB8AC3E}">
        <p14:creationId xmlns:p14="http://schemas.microsoft.com/office/powerpoint/2010/main" val="30752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Success Rate vs. Orbit Type</a:t>
            </a:r>
          </a:p>
        </p:txBody>
      </p:sp>
      <p:sp>
        <p:nvSpPr>
          <p:cNvPr id="7" name="Slide Number Placeholder 3">
            <a:extLst>
              <a:ext uri="{FF2B5EF4-FFF2-40B4-BE49-F238E27FC236}">
                <a16:creationId xmlns:a16="http://schemas.microsoft.com/office/drawing/2014/main" id="{C30362D7-8748-407C-9D6D-6A406AF3C9D7}"/>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20</a:t>
            </a:fld>
            <a:endParaRPr lang="en-US" dirty="0"/>
          </a:p>
        </p:txBody>
      </p:sp>
      <p:grpSp>
        <p:nvGrpSpPr>
          <p:cNvPr id="11" name="Group 10">
            <a:extLst>
              <a:ext uri="{FF2B5EF4-FFF2-40B4-BE49-F238E27FC236}">
                <a16:creationId xmlns:a16="http://schemas.microsoft.com/office/drawing/2014/main" id="{4F962693-71C4-403B-A6FD-EEA53D57274E}"/>
              </a:ext>
            </a:extLst>
          </p:cNvPr>
          <p:cNvGrpSpPr/>
          <p:nvPr/>
        </p:nvGrpSpPr>
        <p:grpSpPr>
          <a:xfrm>
            <a:off x="770011" y="5058108"/>
            <a:ext cx="10515600" cy="1468816"/>
            <a:chOff x="3578772" y="1631610"/>
            <a:chExt cx="6101256" cy="1261242"/>
          </a:xfrm>
        </p:grpSpPr>
        <p:sp>
          <p:nvSpPr>
            <p:cNvPr id="12" name="Rectangle: Rounded Corners 11">
              <a:extLst>
                <a:ext uri="{FF2B5EF4-FFF2-40B4-BE49-F238E27FC236}">
                  <a16:creationId xmlns:a16="http://schemas.microsoft.com/office/drawing/2014/main" id="{6599778F-7FB1-4A62-8B0B-11DFEB9B37E8}"/>
                </a:ext>
              </a:extLst>
            </p:cNvPr>
            <p:cNvSpPr/>
            <p:nvPr/>
          </p:nvSpPr>
          <p:spPr>
            <a:xfrm>
              <a:off x="4493172" y="1631610"/>
              <a:ext cx="5186856" cy="12612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400"/>
                </a:spcBef>
              </a:pPr>
              <a:r>
                <a:rPr lang="en-US" dirty="0">
                  <a:solidFill>
                    <a:schemeClr val="accent3">
                      <a:lumMod val="25000"/>
                    </a:schemeClr>
                  </a:solidFill>
                  <a:latin typeface="Abadi" panose="020B0604020104020204" pitchFamily="34" charset="0"/>
                </a:rPr>
                <a:t>ES-L1, GEO, HEO, SSO, VLEO had the most success rate.</a:t>
              </a:r>
            </a:p>
          </p:txBody>
        </p:sp>
        <p:pic>
          <p:nvPicPr>
            <p:cNvPr id="13" name="Graphic 12" descr="Bar chart">
              <a:extLst>
                <a:ext uri="{FF2B5EF4-FFF2-40B4-BE49-F238E27FC236}">
                  <a16:creationId xmlns:a16="http://schemas.microsoft.com/office/drawing/2014/main" id="{CBB36C0D-A6C2-4A38-9EC4-FC494D13E3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8772" y="1805031"/>
              <a:ext cx="914400" cy="914400"/>
            </a:xfrm>
            <a:prstGeom prst="rect">
              <a:avLst/>
            </a:prstGeom>
          </p:spPr>
        </p:pic>
      </p:grpSp>
      <p:pic>
        <p:nvPicPr>
          <p:cNvPr id="5122" name="Picture 2">
            <a:extLst>
              <a:ext uri="{FF2B5EF4-FFF2-40B4-BE49-F238E27FC236}">
                <a16:creationId xmlns:a16="http://schemas.microsoft.com/office/drawing/2014/main" id="{1051A4DF-3F28-4EB2-AD65-50D7B7A514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4813" y="1258521"/>
            <a:ext cx="5044801" cy="3461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397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Slide Number Placeholder 3">
            <a:extLst>
              <a:ext uri="{FF2B5EF4-FFF2-40B4-BE49-F238E27FC236}">
                <a16:creationId xmlns:a16="http://schemas.microsoft.com/office/drawing/2014/main" id="{98B2DAC5-63EF-4BB5-B32C-6D775E04C230}"/>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21</a:t>
            </a:fld>
            <a:endParaRPr lang="en-US" dirty="0"/>
          </a:p>
        </p:txBody>
      </p:sp>
      <p:pic>
        <p:nvPicPr>
          <p:cNvPr id="6146" name="Picture 2">
            <a:extLst>
              <a:ext uri="{FF2B5EF4-FFF2-40B4-BE49-F238E27FC236}">
                <a16:creationId xmlns:a16="http://schemas.microsoft.com/office/drawing/2014/main" id="{EBD8F30B-45A5-4D66-AF50-A9EBF568F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8375"/>
            <a:ext cx="12192000" cy="23812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7FBE766-09C7-4490-AE0A-9C968F496103}"/>
              </a:ext>
            </a:extLst>
          </p:cNvPr>
          <p:cNvGrpSpPr/>
          <p:nvPr/>
        </p:nvGrpSpPr>
        <p:grpSpPr>
          <a:xfrm>
            <a:off x="770011" y="5058108"/>
            <a:ext cx="10515600" cy="1468816"/>
            <a:chOff x="3578772" y="1631610"/>
            <a:chExt cx="6101256" cy="1261242"/>
          </a:xfrm>
        </p:grpSpPr>
        <p:sp>
          <p:nvSpPr>
            <p:cNvPr id="9" name="Rectangle: Rounded Corners 8">
              <a:extLst>
                <a:ext uri="{FF2B5EF4-FFF2-40B4-BE49-F238E27FC236}">
                  <a16:creationId xmlns:a16="http://schemas.microsoft.com/office/drawing/2014/main" id="{34F1CA9B-CD31-41FF-9CF9-19906575B894}"/>
                </a:ext>
              </a:extLst>
            </p:cNvPr>
            <p:cNvSpPr/>
            <p:nvPr/>
          </p:nvSpPr>
          <p:spPr>
            <a:xfrm>
              <a:off x="4493172" y="1631610"/>
              <a:ext cx="5186856" cy="12612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400"/>
                </a:spcBef>
              </a:pPr>
              <a:r>
                <a:rPr lang="en-US" dirty="0">
                  <a:solidFill>
                    <a:schemeClr val="accent3">
                      <a:lumMod val="25000"/>
                    </a:schemeClr>
                  </a:solidFill>
                  <a:latin typeface="Abadi" panose="020B0604020104020204" pitchFamily="34" charset="0"/>
                </a:rPr>
                <a:t>In LEO orbit the success rate is related to the no. of flights whereas, in GTO orbit, there is no such relationship.</a:t>
              </a:r>
            </a:p>
          </p:txBody>
        </p:sp>
        <p:pic>
          <p:nvPicPr>
            <p:cNvPr id="10" name="Graphic 9" descr="Bar chart">
              <a:extLst>
                <a:ext uri="{FF2B5EF4-FFF2-40B4-BE49-F238E27FC236}">
                  <a16:creationId xmlns:a16="http://schemas.microsoft.com/office/drawing/2014/main" id="{9526B75A-6235-417A-938A-6BCBAAFA12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8772" y="1805031"/>
              <a:ext cx="914400" cy="914400"/>
            </a:xfrm>
            <a:prstGeom prst="rect">
              <a:avLst/>
            </a:prstGeom>
          </p:spPr>
        </p:pic>
      </p:gr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7" name="Slide Number Placeholder 3">
            <a:extLst>
              <a:ext uri="{FF2B5EF4-FFF2-40B4-BE49-F238E27FC236}">
                <a16:creationId xmlns:a16="http://schemas.microsoft.com/office/drawing/2014/main" id="{448FF0A0-E8A5-4C03-B783-C1B8C2713880}"/>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22</a:t>
            </a:fld>
            <a:endParaRPr lang="en-US" dirty="0"/>
          </a:p>
        </p:txBody>
      </p:sp>
      <p:pic>
        <p:nvPicPr>
          <p:cNvPr id="7170" name="Picture 2">
            <a:extLst>
              <a:ext uri="{FF2B5EF4-FFF2-40B4-BE49-F238E27FC236}">
                <a16:creationId xmlns:a16="http://schemas.microsoft.com/office/drawing/2014/main" id="{1F42D7DA-ABB4-4DCF-A082-8D261447E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8375"/>
            <a:ext cx="12192000" cy="23812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BA9CFB8-E862-495E-94E1-198D95E533ED}"/>
              </a:ext>
            </a:extLst>
          </p:cNvPr>
          <p:cNvGrpSpPr/>
          <p:nvPr/>
        </p:nvGrpSpPr>
        <p:grpSpPr>
          <a:xfrm>
            <a:off x="770011" y="5058108"/>
            <a:ext cx="10515600" cy="1468816"/>
            <a:chOff x="3578772" y="1631610"/>
            <a:chExt cx="6101256" cy="1261242"/>
          </a:xfrm>
        </p:grpSpPr>
        <p:sp>
          <p:nvSpPr>
            <p:cNvPr id="9" name="Rectangle: Rounded Corners 8">
              <a:extLst>
                <a:ext uri="{FF2B5EF4-FFF2-40B4-BE49-F238E27FC236}">
                  <a16:creationId xmlns:a16="http://schemas.microsoft.com/office/drawing/2014/main" id="{4252DFC9-31D1-44B2-8ECF-4C9C1E2023AD}"/>
                </a:ext>
              </a:extLst>
            </p:cNvPr>
            <p:cNvSpPr/>
            <p:nvPr/>
          </p:nvSpPr>
          <p:spPr>
            <a:xfrm>
              <a:off x="4493172" y="1631610"/>
              <a:ext cx="5186856" cy="12612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400"/>
                </a:spcBef>
              </a:pPr>
              <a:r>
                <a:rPr lang="en-US" dirty="0">
                  <a:solidFill>
                    <a:schemeClr val="accent3">
                      <a:lumMod val="25000"/>
                    </a:schemeClr>
                  </a:solidFill>
                  <a:latin typeface="Abadi" panose="020B0604020104020204" pitchFamily="34" charset="0"/>
                </a:rPr>
                <a:t>For Polar , LEO and ISS orbits with heavy payloads the success rate of landing is more whereas for GTO orbit we cannot distinguish this.</a:t>
              </a:r>
            </a:p>
          </p:txBody>
        </p:sp>
        <p:pic>
          <p:nvPicPr>
            <p:cNvPr id="10" name="Graphic 9" descr="Bar chart">
              <a:extLst>
                <a:ext uri="{FF2B5EF4-FFF2-40B4-BE49-F238E27FC236}">
                  <a16:creationId xmlns:a16="http://schemas.microsoft.com/office/drawing/2014/main" id="{6EEF3032-F5ED-46B9-AB5B-34A608A689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8772" y="1805031"/>
              <a:ext cx="914400" cy="914400"/>
            </a:xfrm>
            <a:prstGeom prst="rect">
              <a:avLst/>
            </a:prstGeom>
          </p:spPr>
        </p:pic>
      </p:gr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Launch Success Yearly Trend</a:t>
            </a:r>
          </a:p>
        </p:txBody>
      </p:sp>
      <p:sp>
        <p:nvSpPr>
          <p:cNvPr id="7" name="Slide Number Placeholder 3">
            <a:extLst>
              <a:ext uri="{FF2B5EF4-FFF2-40B4-BE49-F238E27FC236}">
                <a16:creationId xmlns:a16="http://schemas.microsoft.com/office/drawing/2014/main" id="{448FF0A0-E8A5-4C03-B783-C1B8C2713880}"/>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23</a:t>
            </a:fld>
            <a:endParaRPr lang="en-US" dirty="0"/>
          </a:p>
        </p:txBody>
      </p:sp>
      <p:grpSp>
        <p:nvGrpSpPr>
          <p:cNvPr id="8" name="Group 7">
            <a:extLst>
              <a:ext uri="{FF2B5EF4-FFF2-40B4-BE49-F238E27FC236}">
                <a16:creationId xmlns:a16="http://schemas.microsoft.com/office/drawing/2014/main" id="{9BA9CFB8-E862-495E-94E1-198D95E533ED}"/>
              </a:ext>
            </a:extLst>
          </p:cNvPr>
          <p:cNvGrpSpPr/>
          <p:nvPr/>
        </p:nvGrpSpPr>
        <p:grpSpPr>
          <a:xfrm>
            <a:off x="770011" y="5058108"/>
            <a:ext cx="10515600" cy="1468816"/>
            <a:chOff x="3578772" y="1631610"/>
            <a:chExt cx="6101256" cy="1261242"/>
          </a:xfrm>
        </p:grpSpPr>
        <p:sp>
          <p:nvSpPr>
            <p:cNvPr id="9" name="Rectangle: Rounded Corners 8">
              <a:extLst>
                <a:ext uri="{FF2B5EF4-FFF2-40B4-BE49-F238E27FC236}">
                  <a16:creationId xmlns:a16="http://schemas.microsoft.com/office/drawing/2014/main" id="{4252DFC9-31D1-44B2-8ECF-4C9C1E2023AD}"/>
                </a:ext>
              </a:extLst>
            </p:cNvPr>
            <p:cNvSpPr/>
            <p:nvPr/>
          </p:nvSpPr>
          <p:spPr>
            <a:xfrm>
              <a:off x="4493172" y="1631610"/>
              <a:ext cx="5186856" cy="12612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400"/>
                </a:spcBef>
              </a:pPr>
              <a:r>
                <a:rPr lang="en-US" dirty="0">
                  <a:solidFill>
                    <a:schemeClr val="accent3">
                      <a:lumMod val="25000"/>
                    </a:schemeClr>
                  </a:solidFill>
                  <a:latin typeface="Abadi" panose="020B0604020104020204" pitchFamily="34" charset="0"/>
                </a:rPr>
                <a:t>Success rate since 2013 kept on increasing till 2020.</a:t>
              </a:r>
            </a:p>
          </p:txBody>
        </p:sp>
        <p:pic>
          <p:nvPicPr>
            <p:cNvPr id="10" name="Graphic 9" descr="Bar chart">
              <a:extLst>
                <a:ext uri="{FF2B5EF4-FFF2-40B4-BE49-F238E27FC236}">
                  <a16:creationId xmlns:a16="http://schemas.microsoft.com/office/drawing/2014/main" id="{6EEF3032-F5ED-46B9-AB5B-34A608A689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8772" y="1805031"/>
              <a:ext cx="914400" cy="914400"/>
            </a:xfrm>
            <a:prstGeom prst="rect">
              <a:avLst/>
            </a:prstGeom>
          </p:spPr>
        </p:pic>
      </p:grpSp>
      <p:pic>
        <p:nvPicPr>
          <p:cNvPr id="8194" name="Picture 2">
            <a:extLst>
              <a:ext uri="{FF2B5EF4-FFF2-40B4-BE49-F238E27FC236}">
                <a16:creationId xmlns:a16="http://schemas.microsoft.com/office/drawing/2014/main" id="{7A892402-2EC5-477B-B219-0F72FEA41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471" y="1370291"/>
            <a:ext cx="5375232" cy="368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032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lvl="0">
              <a:lnSpc>
                <a:spcPct val="100000"/>
              </a:lnSpc>
              <a:spcBef>
                <a:spcPts val="0"/>
              </a:spcBef>
              <a:defRPr/>
            </a:pPr>
            <a:r>
              <a:rPr lang="en-US" dirty="0">
                <a:solidFill>
                  <a:srgbClr val="0B49CB"/>
                </a:solidFill>
                <a:latin typeface="Abadi"/>
              </a:rPr>
              <a:t>All Launch Site Names</a:t>
            </a:r>
          </a:p>
        </p:txBody>
      </p:sp>
      <p:sp>
        <p:nvSpPr>
          <p:cNvPr id="7" name="Slide Number Placeholder 3">
            <a:extLst>
              <a:ext uri="{FF2B5EF4-FFF2-40B4-BE49-F238E27FC236}">
                <a16:creationId xmlns:a16="http://schemas.microsoft.com/office/drawing/2014/main" id="{448FF0A0-E8A5-4C03-B783-C1B8C2713880}"/>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24</a:t>
            </a:fld>
            <a:endParaRPr lang="en-US" dirty="0"/>
          </a:p>
        </p:txBody>
      </p:sp>
      <p:pic>
        <p:nvPicPr>
          <p:cNvPr id="2" name="Picture 1">
            <a:extLst>
              <a:ext uri="{FF2B5EF4-FFF2-40B4-BE49-F238E27FC236}">
                <a16:creationId xmlns:a16="http://schemas.microsoft.com/office/drawing/2014/main" id="{FE9C458D-A135-4DC8-A761-DCAE0C364546}"/>
              </a:ext>
            </a:extLst>
          </p:cNvPr>
          <p:cNvPicPr>
            <a:picLocks noChangeAspect="1"/>
          </p:cNvPicPr>
          <p:nvPr/>
        </p:nvPicPr>
        <p:blipFill>
          <a:blip r:embed="rId3"/>
          <a:stretch>
            <a:fillRect/>
          </a:stretch>
        </p:blipFill>
        <p:spPr>
          <a:xfrm>
            <a:off x="770011" y="1901588"/>
            <a:ext cx="10515600" cy="3292493"/>
          </a:xfrm>
          <a:prstGeom prst="rect">
            <a:avLst/>
          </a:prstGeom>
        </p:spPr>
      </p:pic>
    </p:spTree>
    <p:extLst>
      <p:ext uri="{BB962C8B-B14F-4D97-AF65-F5344CB8AC3E}">
        <p14:creationId xmlns:p14="http://schemas.microsoft.com/office/powerpoint/2010/main" val="2584248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Slide Number Placeholder 3">
            <a:extLst>
              <a:ext uri="{FF2B5EF4-FFF2-40B4-BE49-F238E27FC236}">
                <a16:creationId xmlns:a16="http://schemas.microsoft.com/office/drawing/2014/main" id="{475B52E7-7400-46E7-BCD4-7D2627B1F3E1}"/>
              </a:ext>
            </a:extLst>
          </p:cNvPr>
          <p:cNvSpPr txBox="1">
            <a:spLocks/>
          </p:cNvSpPr>
          <p:nvPr/>
        </p:nvSpPr>
        <p:spPr>
          <a:xfrm>
            <a:off x="9259614" y="6348906"/>
            <a:ext cx="2743200" cy="401638"/>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25</a:t>
            </a:fld>
            <a:endParaRPr lang="en-US" dirty="0"/>
          </a:p>
        </p:txBody>
      </p:sp>
      <p:pic>
        <p:nvPicPr>
          <p:cNvPr id="2" name="Picture 1">
            <a:extLst>
              <a:ext uri="{FF2B5EF4-FFF2-40B4-BE49-F238E27FC236}">
                <a16:creationId xmlns:a16="http://schemas.microsoft.com/office/drawing/2014/main" id="{3724FBA1-E3CE-4FE2-B648-03FCDC9A3028}"/>
              </a:ext>
            </a:extLst>
          </p:cNvPr>
          <p:cNvPicPr>
            <a:picLocks noChangeAspect="1"/>
          </p:cNvPicPr>
          <p:nvPr/>
        </p:nvPicPr>
        <p:blipFill>
          <a:blip r:embed="rId3"/>
          <a:stretch>
            <a:fillRect/>
          </a:stretch>
        </p:blipFill>
        <p:spPr>
          <a:xfrm>
            <a:off x="770011" y="1638300"/>
            <a:ext cx="10515600" cy="3671184"/>
          </a:xfrm>
          <a:prstGeom prst="rect">
            <a:avLst/>
          </a:prstGeom>
        </p:spPr>
      </p:pic>
      <p:sp>
        <p:nvSpPr>
          <p:cNvPr id="4" name="TextBox 3">
            <a:extLst>
              <a:ext uri="{FF2B5EF4-FFF2-40B4-BE49-F238E27FC236}">
                <a16:creationId xmlns:a16="http://schemas.microsoft.com/office/drawing/2014/main" id="{BE052A56-EBF4-4512-959A-06FFB4B88965}"/>
              </a:ext>
            </a:extLst>
          </p:cNvPr>
          <p:cNvSpPr txBox="1"/>
          <p:nvPr/>
        </p:nvSpPr>
        <p:spPr>
          <a:xfrm>
            <a:off x="630621" y="5470634"/>
            <a:ext cx="10878207"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3">
                    <a:lumMod val="25000"/>
                  </a:schemeClr>
                </a:solidFill>
                <a:latin typeface="Abadi" panose="020B0604020104020204" pitchFamily="34" charset="0"/>
              </a:rPr>
              <a:t>The result is limited to 5 records only.</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Slide Number Placeholder 3">
            <a:extLst>
              <a:ext uri="{FF2B5EF4-FFF2-40B4-BE49-F238E27FC236}">
                <a16:creationId xmlns:a16="http://schemas.microsoft.com/office/drawing/2014/main" id="{8FA5F5CB-4B3D-45F9-A0D4-E0058AD8210B}"/>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26</a:t>
            </a:fld>
            <a:endParaRPr lang="en-US" dirty="0"/>
          </a:p>
        </p:txBody>
      </p:sp>
      <p:pic>
        <p:nvPicPr>
          <p:cNvPr id="2" name="Picture 1">
            <a:extLst>
              <a:ext uri="{FF2B5EF4-FFF2-40B4-BE49-F238E27FC236}">
                <a16:creationId xmlns:a16="http://schemas.microsoft.com/office/drawing/2014/main" id="{150310D2-71AC-49C6-ACC1-E5295A4C6216}"/>
              </a:ext>
            </a:extLst>
          </p:cNvPr>
          <p:cNvPicPr>
            <a:picLocks noChangeAspect="1"/>
          </p:cNvPicPr>
          <p:nvPr/>
        </p:nvPicPr>
        <p:blipFill>
          <a:blip r:embed="rId3"/>
          <a:stretch>
            <a:fillRect/>
          </a:stretch>
        </p:blipFill>
        <p:spPr>
          <a:xfrm>
            <a:off x="810153" y="2174020"/>
            <a:ext cx="10519141" cy="2210293"/>
          </a:xfrm>
          <a:prstGeom prst="rect">
            <a:avLst/>
          </a:prstGeom>
        </p:spPr>
      </p:pic>
      <p:sp>
        <p:nvSpPr>
          <p:cNvPr id="8" name="TextBox 7">
            <a:extLst>
              <a:ext uri="{FF2B5EF4-FFF2-40B4-BE49-F238E27FC236}">
                <a16:creationId xmlns:a16="http://schemas.microsoft.com/office/drawing/2014/main" id="{0D1AD294-A296-4EC2-B4C9-2C332C846413}"/>
              </a:ext>
            </a:extLst>
          </p:cNvPr>
          <p:cNvSpPr txBox="1"/>
          <p:nvPr/>
        </p:nvSpPr>
        <p:spPr>
          <a:xfrm>
            <a:off x="630621" y="5470634"/>
            <a:ext cx="10878207"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3">
                    <a:lumMod val="25000"/>
                  </a:schemeClr>
                </a:solidFill>
                <a:latin typeface="Abadi" panose="020B0604020104020204" pitchFamily="34" charset="0"/>
              </a:rPr>
              <a:t>The result is calculated for NASA (CRS) only.</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Average Payload Mass by F9 v1.1</a:t>
            </a:r>
          </a:p>
        </p:txBody>
      </p:sp>
      <p:sp>
        <p:nvSpPr>
          <p:cNvPr id="7" name="Slide Number Placeholder 3">
            <a:extLst>
              <a:ext uri="{FF2B5EF4-FFF2-40B4-BE49-F238E27FC236}">
                <a16:creationId xmlns:a16="http://schemas.microsoft.com/office/drawing/2014/main" id="{8FA5F5CB-4B3D-45F9-A0D4-E0058AD8210B}"/>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27</a:t>
            </a:fld>
            <a:endParaRPr lang="en-US" dirty="0"/>
          </a:p>
        </p:txBody>
      </p:sp>
      <p:pic>
        <p:nvPicPr>
          <p:cNvPr id="4" name="Picture 3">
            <a:extLst>
              <a:ext uri="{FF2B5EF4-FFF2-40B4-BE49-F238E27FC236}">
                <a16:creationId xmlns:a16="http://schemas.microsoft.com/office/drawing/2014/main" id="{70CA7DFB-7EDC-462C-9AC2-A3E734F996A1}"/>
              </a:ext>
            </a:extLst>
          </p:cNvPr>
          <p:cNvPicPr>
            <a:picLocks noChangeAspect="1"/>
          </p:cNvPicPr>
          <p:nvPr/>
        </p:nvPicPr>
        <p:blipFill>
          <a:blip r:embed="rId3"/>
          <a:stretch>
            <a:fillRect/>
          </a:stretch>
        </p:blipFill>
        <p:spPr>
          <a:xfrm>
            <a:off x="770011" y="2315970"/>
            <a:ext cx="10570868" cy="2226059"/>
          </a:xfrm>
          <a:prstGeom prst="rect">
            <a:avLst/>
          </a:prstGeom>
        </p:spPr>
      </p:pic>
    </p:spTree>
    <p:extLst>
      <p:ext uri="{BB962C8B-B14F-4D97-AF65-F5344CB8AC3E}">
        <p14:creationId xmlns:p14="http://schemas.microsoft.com/office/powerpoint/2010/main" val="1453097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First Successful Ground Landing Date</a:t>
            </a:r>
          </a:p>
        </p:txBody>
      </p:sp>
      <p:sp>
        <p:nvSpPr>
          <p:cNvPr id="7" name="Slide Number Placeholder 3">
            <a:extLst>
              <a:ext uri="{FF2B5EF4-FFF2-40B4-BE49-F238E27FC236}">
                <a16:creationId xmlns:a16="http://schemas.microsoft.com/office/drawing/2014/main" id="{8FA5F5CB-4B3D-45F9-A0D4-E0058AD8210B}"/>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28</a:t>
            </a:fld>
            <a:endParaRPr lang="en-US" dirty="0"/>
          </a:p>
        </p:txBody>
      </p:sp>
      <p:pic>
        <p:nvPicPr>
          <p:cNvPr id="2" name="Picture 1">
            <a:extLst>
              <a:ext uri="{FF2B5EF4-FFF2-40B4-BE49-F238E27FC236}">
                <a16:creationId xmlns:a16="http://schemas.microsoft.com/office/drawing/2014/main" id="{D9D167BF-22DC-4F6A-91CD-E10F3F7509E2}"/>
              </a:ext>
            </a:extLst>
          </p:cNvPr>
          <p:cNvPicPr>
            <a:picLocks noChangeAspect="1"/>
          </p:cNvPicPr>
          <p:nvPr/>
        </p:nvPicPr>
        <p:blipFill>
          <a:blip r:embed="rId3"/>
          <a:stretch>
            <a:fillRect/>
          </a:stretch>
        </p:blipFill>
        <p:spPr>
          <a:xfrm>
            <a:off x="770011" y="2247894"/>
            <a:ext cx="10515600" cy="1693190"/>
          </a:xfrm>
          <a:prstGeom prst="rect">
            <a:avLst/>
          </a:prstGeom>
        </p:spPr>
      </p:pic>
    </p:spTree>
    <p:extLst>
      <p:ext uri="{BB962C8B-B14F-4D97-AF65-F5344CB8AC3E}">
        <p14:creationId xmlns:p14="http://schemas.microsoft.com/office/powerpoint/2010/main" val="810060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Successful Drone Ship Landing with Payload between 4000 and 6000</a:t>
            </a:r>
          </a:p>
        </p:txBody>
      </p:sp>
      <p:sp>
        <p:nvSpPr>
          <p:cNvPr id="7" name="Slide Number Placeholder 3">
            <a:extLst>
              <a:ext uri="{FF2B5EF4-FFF2-40B4-BE49-F238E27FC236}">
                <a16:creationId xmlns:a16="http://schemas.microsoft.com/office/drawing/2014/main" id="{8FA5F5CB-4B3D-45F9-A0D4-E0058AD8210B}"/>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29</a:t>
            </a:fld>
            <a:endParaRPr lang="en-US" dirty="0"/>
          </a:p>
        </p:txBody>
      </p:sp>
      <p:pic>
        <p:nvPicPr>
          <p:cNvPr id="4" name="Picture 3">
            <a:extLst>
              <a:ext uri="{FF2B5EF4-FFF2-40B4-BE49-F238E27FC236}">
                <a16:creationId xmlns:a16="http://schemas.microsoft.com/office/drawing/2014/main" id="{14664164-B505-4078-8122-0C9D56F53AB1}"/>
              </a:ext>
            </a:extLst>
          </p:cNvPr>
          <p:cNvPicPr>
            <a:picLocks noChangeAspect="1"/>
          </p:cNvPicPr>
          <p:nvPr/>
        </p:nvPicPr>
        <p:blipFill>
          <a:blip r:embed="rId3"/>
          <a:stretch>
            <a:fillRect/>
          </a:stretch>
        </p:blipFill>
        <p:spPr>
          <a:xfrm>
            <a:off x="770011" y="2061337"/>
            <a:ext cx="10515600" cy="2737789"/>
          </a:xfrm>
          <a:prstGeom prst="rect">
            <a:avLst/>
          </a:prstGeom>
        </p:spPr>
      </p:pic>
    </p:spTree>
    <p:extLst>
      <p:ext uri="{BB962C8B-B14F-4D97-AF65-F5344CB8AC3E}">
        <p14:creationId xmlns:p14="http://schemas.microsoft.com/office/powerpoint/2010/main" val="885593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analysis using Machine Learning</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6" name="Slide Number Placeholder 3">
            <a:extLst>
              <a:ext uri="{FF2B5EF4-FFF2-40B4-BE49-F238E27FC236}">
                <a16:creationId xmlns:a16="http://schemas.microsoft.com/office/drawing/2014/main" id="{54661010-FB8F-433E-841C-DADF291C43B8}"/>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3</a:t>
            </a:fld>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Total Number of Successful and Failure Mission Outcomes</a:t>
            </a:r>
          </a:p>
        </p:txBody>
      </p:sp>
      <p:sp>
        <p:nvSpPr>
          <p:cNvPr id="7" name="Slide Number Placeholder 3">
            <a:extLst>
              <a:ext uri="{FF2B5EF4-FFF2-40B4-BE49-F238E27FC236}">
                <a16:creationId xmlns:a16="http://schemas.microsoft.com/office/drawing/2014/main" id="{8FA5F5CB-4B3D-45F9-A0D4-E0058AD8210B}"/>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30</a:t>
            </a:fld>
            <a:endParaRPr lang="en-US" dirty="0"/>
          </a:p>
        </p:txBody>
      </p:sp>
      <p:pic>
        <p:nvPicPr>
          <p:cNvPr id="2" name="Picture 1">
            <a:extLst>
              <a:ext uri="{FF2B5EF4-FFF2-40B4-BE49-F238E27FC236}">
                <a16:creationId xmlns:a16="http://schemas.microsoft.com/office/drawing/2014/main" id="{D8A2FEA4-4001-48C1-97DD-DE19BB39D509}"/>
              </a:ext>
            </a:extLst>
          </p:cNvPr>
          <p:cNvPicPr>
            <a:picLocks noChangeAspect="1"/>
          </p:cNvPicPr>
          <p:nvPr/>
        </p:nvPicPr>
        <p:blipFill>
          <a:blip r:embed="rId3"/>
          <a:stretch>
            <a:fillRect/>
          </a:stretch>
        </p:blipFill>
        <p:spPr>
          <a:xfrm>
            <a:off x="770011" y="1861786"/>
            <a:ext cx="10512116" cy="2724523"/>
          </a:xfrm>
          <a:prstGeom prst="rect">
            <a:avLst/>
          </a:prstGeom>
        </p:spPr>
      </p:pic>
      <p:sp>
        <p:nvSpPr>
          <p:cNvPr id="6" name="TextBox 5">
            <a:extLst>
              <a:ext uri="{FF2B5EF4-FFF2-40B4-BE49-F238E27FC236}">
                <a16:creationId xmlns:a16="http://schemas.microsoft.com/office/drawing/2014/main" id="{9EDAA482-BC95-4427-8BD0-309F7E9821F0}"/>
              </a:ext>
            </a:extLst>
          </p:cNvPr>
          <p:cNvSpPr txBox="1"/>
          <p:nvPr/>
        </p:nvSpPr>
        <p:spPr>
          <a:xfrm>
            <a:off x="630621" y="5470634"/>
            <a:ext cx="10878207"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3">
                    <a:lumMod val="25000"/>
                  </a:schemeClr>
                </a:solidFill>
                <a:latin typeface="Abadi" panose="020B0604020104020204" pitchFamily="34" charset="0"/>
              </a:rPr>
              <a:t>Total successful outcomes are 100 (99+1) and unsuccessful outcome is 1.</a:t>
            </a:r>
          </a:p>
        </p:txBody>
      </p:sp>
    </p:spTree>
    <p:extLst>
      <p:ext uri="{BB962C8B-B14F-4D97-AF65-F5344CB8AC3E}">
        <p14:creationId xmlns:p14="http://schemas.microsoft.com/office/powerpoint/2010/main" val="485267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Boosters Carried Maximum Payload</a:t>
            </a:r>
          </a:p>
        </p:txBody>
      </p:sp>
      <p:sp>
        <p:nvSpPr>
          <p:cNvPr id="7" name="Slide Number Placeholder 3">
            <a:extLst>
              <a:ext uri="{FF2B5EF4-FFF2-40B4-BE49-F238E27FC236}">
                <a16:creationId xmlns:a16="http://schemas.microsoft.com/office/drawing/2014/main" id="{8FA5F5CB-4B3D-45F9-A0D4-E0058AD8210B}"/>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31</a:t>
            </a:fld>
            <a:endParaRPr lang="en-US" dirty="0"/>
          </a:p>
        </p:txBody>
      </p:sp>
      <p:pic>
        <p:nvPicPr>
          <p:cNvPr id="4" name="Picture 3">
            <a:extLst>
              <a:ext uri="{FF2B5EF4-FFF2-40B4-BE49-F238E27FC236}">
                <a16:creationId xmlns:a16="http://schemas.microsoft.com/office/drawing/2014/main" id="{211A2A01-2084-4559-9CA0-724BBED4777F}"/>
              </a:ext>
            </a:extLst>
          </p:cNvPr>
          <p:cNvPicPr>
            <a:picLocks noChangeAspect="1"/>
          </p:cNvPicPr>
          <p:nvPr/>
        </p:nvPicPr>
        <p:blipFill>
          <a:blip r:embed="rId3"/>
          <a:stretch>
            <a:fillRect/>
          </a:stretch>
        </p:blipFill>
        <p:spPr>
          <a:xfrm>
            <a:off x="770010" y="1512911"/>
            <a:ext cx="10738817" cy="4581525"/>
          </a:xfrm>
          <a:prstGeom prst="rect">
            <a:avLst/>
          </a:prstGeom>
        </p:spPr>
      </p:pic>
    </p:spTree>
    <p:extLst>
      <p:ext uri="{BB962C8B-B14F-4D97-AF65-F5344CB8AC3E}">
        <p14:creationId xmlns:p14="http://schemas.microsoft.com/office/powerpoint/2010/main" val="692883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Slide Number Placeholder 3">
            <a:extLst>
              <a:ext uri="{FF2B5EF4-FFF2-40B4-BE49-F238E27FC236}">
                <a16:creationId xmlns:a16="http://schemas.microsoft.com/office/drawing/2014/main" id="{8FA5F5CB-4B3D-45F9-A0D4-E0058AD8210B}"/>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32</a:t>
            </a:fld>
            <a:endParaRPr lang="en-US" dirty="0"/>
          </a:p>
        </p:txBody>
      </p:sp>
      <p:pic>
        <p:nvPicPr>
          <p:cNvPr id="2" name="Picture 1">
            <a:extLst>
              <a:ext uri="{FF2B5EF4-FFF2-40B4-BE49-F238E27FC236}">
                <a16:creationId xmlns:a16="http://schemas.microsoft.com/office/drawing/2014/main" id="{3919103A-DBC0-43C4-AE25-823C85FAFC8D}"/>
              </a:ext>
            </a:extLst>
          </p:cNvPr>
          <p:cNvPicPr>
            <a:picLocks noChangeAspect="1"/>
          </p:cNvPicPr>
          <p:nvPr/>
        </p:nvPicPr>
        <p:blipFill>
          <a:blip r:embed="rId3"/>
          <a:stretch>
            <a:fillRect/>
          </a:stretch>
        </p:blipFill>
        <p:spPr>
          <a:xfrm>
            <a:off x="904875" y="2241163"/>
            <a:ext cx="10382250" cy="2028825"/>
          </a:xfrm>
          <a:prstGeom prst="rect">
            <a:avLst/>
          </a:prstGeom>
        </p:spPr>
      </p:pic>
    </p:spTree>
    <p:extLst>
      <p:ext uri="{BB962C8B-B14F-4D97-AF65-F5344CB8AC3E}">
        <p14:creationId xmlns:p14="http://schemas.microsoft.com/office/powerpoint/2010/main" val="3114958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Rank Landing Outcomes Between 2010-06-04 and 2017-03-20</a:t>
            </a:r>
          </a:p>
        </p:txBody>
      </p:sp>
      <p:sp>
        <p:nvSpPr>
          <p:cNvPr id="7" name="Slide Number Placeholder 3">
            <a:extLst>
              <a:ext uri="{FF2B5EF4-FFF2-40B4-BE49-F238E27FC236}">
                <a16:creationId xmlns:a16="http://schemas.microsoft.com/office/drawing/2014/main" id="{8FA5F5CB-4B3D-45F9-A0D4-E0058AD8210B}"/>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33</a:t>
            </a:fld>
            <a:endParaRPr lang="en-US" dirty="0"/>
          </a:p>
        </p:txBody>
      </p:sp>
      <p:pic>
        <p:nvPicPr>
          <p:cNvPr id="4" name="Picture 3">
            <a:extLst>
              <a:ext uri="{FF2B5EF4-FFF2-40B4-BE49-F238E27FC236}">
                <a16:creationId xmlns:a16="http://schemas.microsoft.com/office/drawing/2014/main" id="{D407D570-0FD3-44BB-9212-E5B94BECBF4D}"/>
              </a:ext>
            </a:extLst>
          </p:cNvPr>
          <p:cNvPicPr>
            <a:picLocks noChangeAspect="1"/>
          </p:cNvPicPr>
          <p:nvPr/>
        </p:nvPicPr>
        <p:blipFill>
          <a:blip r:embed="rId3"/>
          <a:stretch>
            <a:fillRect/>
          </a:stretch>
        </p:blipFill>
        <p:spPr>
          <a:xfrm>
            <a:off x="842962" y="1856165"/>
            <a:ext cx="10506075" cy="3724275"/>
          </a:xfrm>
          <a:prstGeom prst="rect">
            <a:avLst/>
          </a:prstGeom>
        </p:spPr>
      </p:pic>
    </p:spTree>
    <p:extLst>
      <p:ext uri="{BB962C8B-B14F-4D97-AF65-F5344CB8AC3E}">
        <p14:creationId xmlns:p14="http://schemas.microsoft.com/office/powerpoint/2010/main" val="4151014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
        <p:nvSpPr>
          <p:cNvPr id="5" name="Slide Number Placeholder 3">
            <a:extLst>
              <a:ext uri="{FF2B5EF4-FFF2-40B4-BE49-F238E27FC236}">
                <a16:creationId xmlns:a16="http://schemas.microsoft.com/office/drawing/2014/main" id="{4CCEA6E8-D399-4DF2-9BC4-64C176F1CCE0}"/>
              </a:ext>
            </a:extLst>
          </p:cNvPr>
          <p:cNvSpPr txBox="1">
            <a:spLocks/>
          </p:cNvSpPr>
          <p:nvPr/>
        </p:nvSpPr>
        <p:spPr>
          <a:xfrm>
            <a:off x="9259614" y="6348906"/>
            <a:ext cx="2743200" cy="401638"/>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
        <p:nvSpPr>
          <p:cNvPr id="5" name="Slide Number Placeholder 3">
            <a:extLst>
              <a:ext uri="{FF2B5EF4-FFF2-40B4-BE49-F238E27FC236}">
                <a16:creationId xmlns:a16="http://schemas.microsoft.com/office/drawing/2014/main" id="{54940567-C775-43C1-B976-B931704B8B56}"/>
              </a:ext>
            </a:extLst>
          </p:cNvPr>
          <p:cNvSpPr txBox="1">
            <a:spLocks/>
          </p:cNvSpPr>
          <p:nvPr/>
        </p:nvSpPr>
        <p:spPr>
          <a:xfrm>
            <a:off x="9259614" y="6348906"/>
            <a:ext cx="2743200" cy="401638"/>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
        <p:nvSpPr>
          <p:cNvPr id="5" name="Slide Number Placeholder 3">
            <a:extLst>
              <a:ext uri="{FF2B5EF4-FFF2-40B4-BE49-F238E27FC236}">
                <a16:creationId xmlns:a16="http://schemas.microsoft.com/office/drawing/2014/main" id="{74ACDCB7-679F-4551-AEB1-31F097A4D016}"/>
              </a:ext>
            </a:extLst>
          </p:cNvPr>
          <p:cNvSpPr txBox="1">
            <a:spLocks/>
          </p:cNvSpPr>
          <p:nvPr/>
        </p:nvSpPr>
        <p:spPr>
          <a:xfrm>
            <a:off x="9259614" y="6348906"/>
            <a:ext cx="2743200" cy="401638"/>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37</a:t>
            </a:fld>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
        <p:nvSpPr>
          <p:cNvPr id="5" name="Slide Number Placeholder 3">
            <a:extLst>
              <a:ext uri="{FF2B5EF4-FFF2-40B4-BE49-F238E27FC236}">
                <a16:creationId xmlns:a16="http://schemas.microsoft.com/office/drawing/2014/main" id="{86DDE191-335D-4729-B775-4E219E8CDCB4}"/>
              </a:ext>
            </a:extLst>
          </p:cNvPr>
          <p:cNvSpPr txBox="1">
            <a:spLocks/>
          </p:cNvSpPr>
          <p:nvPr/>
        </p:nvSpPr>
        <p:spPr>
          <a:xfrm>
            <a:off x="9259614" y="6348906"/>
            <a:ext cx="2743200" cy="401638"/>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530114" cy="449499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US" sz="2200" dirty="0">
                <a:solidFill>
                  <a:schemeClr val="accent3">
                    <a:lumMod val="25000"/>
                  </a:schemeClr>
                </a:solidFill>
                <a:latin typeface="Abadi" panose="020B0604020104020204" pitchFamily="34" charset="0"/>
              </a:rPr>
              <a:t>Project background</a:t>
            </a:r>
          </a:p>
          <a:p>
            <a:pPr marL="457200" lvl="1" indent="0" algn="just">
              <a:lnSpc>
                <a:spcPct val="150000"/>
              </a:lnSpc>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p>
          <a:p>
            <a:pPr>
              <a:lnSpc>
                <a:spcPct val="150000"/>
              </a:lnSpc>
              <a:spcBef>
                <a:spcPts val="1400"/>
              </a:spcBef>
            </a:pPr>
            <a:r>
              <a:rPr lang="en-US" sz="2200" dirty="0">
                <a:solidFill>
                  <a:schemeClr val="accent3">
                    <a:lumMod val="25000"/>
                  </a:schemeClr>
                </a:solidFill>
                <a:latin typeface="Abadi" panose="020B0604020104020204" pitchFamily="34" charset="0"/>
              </a:rPr>
              <a:t>Problems you want to find answers</a:t>
            </a:r>
          </a:p>
          <a:p>
            <a:pPr lvl="1">
              <a:lnSpc>
                <a:spcPct val="150000"/>
              </a:lnSpc>
              <a:spcBef>
                <a:spcPts val="1400"/>
              </a:spcBef>
              <a:buFontTx/>
              <a:buChar char="-"/>
            </a:pPr>
            <a:r>
              <a:rPr lang="en-US" sz="1800" dirty="0">
                <a:solidFill>
                  <a:schemeClr val="accent3">
                    <a:lumMod val="25000"/>
                  </a:schemeClr>
                </a:solidFill>
                <a:latin typeface="Abadi" panose="020B0604020104020204" pitchFamily="34" charset="0"/>
              </a:rPr>
              <a:t>To create a machine learning pipeline to predict if the first stage will land successfully or not?</a:t>
            </a:r>
          </a:p>
          <a:p>
            <a:pPr lvl="1">
              <a:lnSpc>
                <a:spcPct val="150000"/>
              </a:lnSpc>
              <a:spcBef>
                <a:spcPts val="1400"/>
              </a:spcBef>
              <a:buFontTx/>
              <a:buChar char="-"/>
            </a:pPr>
            <a:r>
              <a:rPr lang="en-US" sz="1800" dirty="0">
                <a:solidFill>
                  <a:schemeClr val="accent3">
                    <a:lumMod val="25000"/>
                  </a:schemeClr>
                </a:solidFill>
                <a:latin typeface="Abadi" panose="020B0604020104020204" pitchFamily="34" charset="0"/>
              </a:rPr>
              <a:t>Determine what factors will affect the successful rocket landing?</a:t>
            </a:r>
          </a:p>
          <a:p>
            <a:pPr lvl="1">
              <a:lnSpc>
                <a:spcPct val="150000"/>
              </a:lnSpc>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lnSpc>
                <a:spcPct val="150000"/>
              </a:lnSpc>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
        <p:nvSpPr>
          <p:cNvPr id="6" name="Slide Number Placeholder 3">
            <a:extLst>
              <a:ext uri="{FF2B5EF4-FFF2-40B4-BE49-F238E27FC236}">
                <a16:creationId xmlns:a16="http://schemas.microsoft.com/office/drawing/2014/main" id="{44632591-5D3E-4343-91A0-001260938B7C}"/>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4</a:t>
            </a:fld>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
        <p:nvSpPr>
          <p:cNvPr id="5" name="Slide Number Placeholder 3">
            <a:extLst>
              <a:ext uri="{FF2B5EF4-FFF2-40B4-BE49-F238E27FC236}">
                <a16:creationId xmlns:a16="http://schemas.microsoft.com/office/drawing/2014/main" id="{E2745C74-E506-4560-BF5A-2BD4DEDDFA74}"/>
              </a:ext>
            </a:extLst>
          </p:cNvPr>
          <p:cNvSpPr txBox="1">
            <a:spLocks/>
          </p:cNvSpPr>
          <p:nvPr/>
        </p:nvSpPr>
        <p:spPr>
          <a:xfrm>
            <a:off x="9259614" y="6348906"/>
            <a:ext cx="2743200" cy="401638"/>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6" name="Slide Number Placeholder 3">
            <a:extLst>
              <a:ext uri="{FF2B5EF4-FFF2-40B4-BE49-F238E27FC236}">
                <a16:creationId xmlns:a16="http://schemas.microsoft.com/office/drawing/2014/main" id="{3D3C2F15-E59E-4C53-8DE3-85C7FFE96AEF}"/>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41</a:t>
            </a:fld>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Classification Accuracy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3" name="Picture 2" descr="Chart, bar chart&#10;&#10;Description automatically generated">
            <a:extLst>
              <a:ext uri="{FF2B5EF4-FFF2-40B4-BE49-F238E27FC236}">
                <a16:creationId xmlns:a16="http://schemas.microsoft.com/office/drawing/2014/main" id="{38C32675-9F5A-A96F-207B-B69079CD15E6}"/>
              </a:ext>
            </a:extLst>
          </p:cNvPr>
          <p:cNvPicPr>
            <a:picLocks noChangeAspect="1"/>
          </p:cNvPicPr>
          <p:nvPr/>
        </p:nvPicPr>
        <p:blipFill>
          <a:blip r:embed="rId2"/>
          <a:stretch>
            <a:fillRect/>
          </a:stretch>
        </p:blipFill>
        <p:spPr>
          <a:xfrm>
            <a:off x="3294993" y="1295460"/>
            <a:ext cx="6480888" cy="4165261"/>
          </a:xfrm>
          <a:prstGeom prst="rect">
            <a:avLst/>
          </a:prstGeom>
        </p:spPr>
      </p:pic>
      <p:sp>
        <p:nvSpPr>
          <p:cNvPr id="2" name="Rectangle 1">
            <a:extLst>
              <a:ext uri="{FF2B5EF4-FFF2-40B4-BE49-F238E27FC236}">
                <a16:creationId xmlns:a16="http://schemas.microsoft.com/office/drawing/2014/main" id="{3AA4FC9D-ED43-49EB-B149-4CE4D6C0A61A}"/>
              </a:ext>
            </a:extLst>
          </p:cNvPr>
          <p:cNvSpPr/>
          <p:nvPr/>
        </p:nvSpPr>
        <p:spPr>
          <a:xfrm>
            <a:off x="3605484" y="5558481"/>
            <a:ext cx="6480888" cy="369332"/>
          </a:xfrm>
          <a:prstGeom prst="rect">
            <a:avLst/>
          </a:prstGeom>
        </p:spPr>
        <p:txBody>
          <a:bodyPr wrap="square">
            <a:spAutoFit/>
          </a:bodyPr>
          <a:lstStyle/>
          <a:p>
            <a:pPr algn="just">
              <a:lnSpc>
                <a:spcPct val="100000"/>
              </a:lnSpc>
              <a:spcBef>
                <a:spcPts val="1400"/>
              </a:spcBef>
            </a:pPr>
            <a:r>
              <a:rPr lang="en-US" dirty="0">
                <a:solidFill>
                  <a:schemeClr val="accent3">
                    <a:lumMod val="25000"/>
                  </a:schemeClr>
                </a:solidFill>
                <a:latin typeface="Abadi" panose="020B0604020104020204" pitchFamily="34" charset="0"/>
              </a:rPr>
              <a:t>The LR, SVM and KNN models are best in terms of accuracy.</a:t>
            </a:r>
          </a:p>
        </p:txBody>
      </p:sp>
    </p:spTree>
    <p:extLst>
      <p:ext uri="{BB962C8B-B14F-4D97-AF65-F5344CB8AC3E}">
        <p14:creationId xmlns:p14="http://schemas.microsoft.com/office/powerpoint/2010/main" val="1355617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200" y="5045839"/>
            <a:ext cx="10515600" cy="825572"/>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3955045" y="1655749"/>
            <a:ext cx="4281910" cy="3097321"/>
          </a:xfrm>
          <a:prstGeom prst="rect">
            <a:avLst/>
          </a:prstGeom>
        </p:spPr>
      </p:pic>
      <p:sp>
        <p:nvSpPr>
          <p:cNvPr id="6" name="Slide Number Placeholder 3">
            <a:extLst>
              <a:ext uri="{FF2B5EF4-FFF2-40B4-BE49-F238E27FC236}">
                <a16:creationId xmlns:a16="http://schemas.microsoft.com/office/drawing/2014/main" id="{3C09A661-6053-4DB0-8BB3-E384916A12E3}"/>
              </a:ext>
            </a:extLst>
          </p:cNvPr>
          <p:cNvSpPr txBox="1">
            <a:spLocks/>
          </p:cNvSpPr>
          <p:nvPr/>
        </p:nvSpPr>
        <p:spPr>
          <a:xfrm>
            <a:off x="9259614" y="6348906"/>
            <a:ext cx="2743200" cy="401638"/>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gn="just">
              <a:lnSpc>
                <a:spcPct val="100000"/>
              </a:lnSpc>
              <a:spcBef>
                <a:spcPts val="1400"/>
              </a:spcBef>
            </a:pPr>
            <a:r>
              <a:rPr lang="en-US" sz="2200" dirty="0">
                <a:latin typeface="Abadi" panose="020B0604020104020204" pitchFamily="34" charset="0"/>
              </a:rPr>
              <a:t>Launch success rate started to increase in 2013 till 2020.</a:t>
            </a:r>
          </a:p>
          <a:p>
            <a:pPr algn="just">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has best success rate.</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SVM, KNN and Logistic regression models are best in terms of accuracy for the given data 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299129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1616"/>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1"/>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600" dirty="0">
                <a:solidFill>
                  <a:schemeClr val="tx1"/>
                </a:solidFill>
                <a:latin typeface="Abadi"/>
              </a:rPr>
              <a:t>SpaceX REST API</a:t>
            </a:r>
          </a:p>
          <a:p>
            <a:pPr lvl="1">
              <a:lnSpc>
                <a:spcPct val="120000"/>
              </a:lnSpc>
              <a:spcBef>
                <a:spcPts val="1400"/>
              </a:spcBef>
            </a:pPr>
            <a:r>
              <a:rPr lang="en-US" sz="7600" dirty="0">
                <a:solidFill>
                  <a:schemeClr val="tx1"/>
                </a:solidFill>
                <a:latin typeface="Abadi"/>
              </a:rPr>
              <a:t>Web scraping from Wikipedia</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600" dirty="0">
                <a:solidFill>
                  <a:schemeClr val="tx1"/>
                </a:solidFill>
                <a:latin typeface="Abadi"/>
              </a:rPr>
              <a:t>Data cleaning of null values and removal of irrelevant columns</a:t>
            </a:r>
          </a:p>
          <a:p>
            <a:pPr lvl="1">
              <a:lnSpc>
                <a:spcPct val="120000"/>
              </a:lnSpc>
              <a:spcBef>
                <a:spcPts val="1400"/>
              </a:spcBef>
            </a:pPr>
            <a:r>
              <a:rPr lang="en-US" sz="7600" dirty="0">
                <a:solidFill>
                  <a:schemeClr val="tx1"/>
                </a:solidFill>
                <a:latin typeface="Abadi"/>
              </a:rPr>
              <a:t>One-hot encoding was applied to categorical features</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Plotly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LR, KNN, SVM and DT models have been built and evaluated for the best classifier</a:t>
            </a:r>
            <a:endParaRPr lang="en-US" sz="22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Slide Number Placeholder 3">
            <a:extLst>
              <a:ext uri="{FF2B5EF4-FFF2-40B4-BE49-F238E27FC236}">
                <a16:creationId xmlns:a16="http://schemas.microsoft.com/office/drawing/2014/main" id="{46AE25BC-B55A-4A10-AB50-6422577AAD81}"/>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6</a:t>
            </a:fld>
            <a:endParaRPr lang="en-US"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39197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following data set was collected:</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SpaceX launch data was collected using REST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data includes information about the rocket used, payload delivered, launching specifications, landing specifications and landing outcome.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SpaceX REST API endpoints, or URL, starts with api.spacexdata.com/v4/.</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the data was collected through web scraping from Wikipedia pages for Falcon 9 launch records.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This records were extracted by parsing HTML table and converted it to a pandas dataframe using BeautifulSoup.</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Slide Number Placeholder 3">
            <a:extLst>
              <a:ext uri="{FF2B5EF4-FFF2-40B4-BE49-F238E27FC236}">
                <a16:creationId xmlns:a16="http://schemas.microsoft.com/office/drawing/2014/main" id="{5429135E-646A-4344-B7F4-DDB0FF955B88}"/>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7</a:t>
            </a:fld>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SpaceX REST API was used to collect data. After collection, the requested data was cleaned, and some basic data wrangling and formatting was applied.</a:t>
            </a: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00B0F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https://github.com/sagarvirani/SpaceX-Project/blob/main/notebook_Falcon9_Data_Collection_API.ipynb</a:t>
            </a:r>
            <a:endParaRPr lang="en-US" dirty="0">
              <a:solidFill>
                <a:srgbClr val="00B0F0"/>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Slide Number Placeholder 3">
            <a:extLst>
              <a:ext uri="{FF2B5EF4-FFF2-40B4-BE49-F238E27FC236}">
                <a16:creationId xmlns:a16="http://schemas.microsoft.com/office/drawing/2014/main" id="{DD0DE4E1-8B67-4004-B160-79FD4A2E97DD}"/>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8</a:t>
            </a:fld>
            <a:endParaRPr lang="en-US" dirty="0"/>
          </a:p>
        </p:txBody>
      </p:sp>
      <p:pic>
        <p:nvPicPr>
          <p:cNvPr id="2" name="Picture 1">
            <a:extLst>
              <a:ext uri="{FF2B5EF4-FFF2-40B4-BE49-F238E27FC236}">
                <a16:creationId xmlns:a16="http://schemas.microsoft.com/office/drawing/2014/main" id="{18B6B4D8-246A-4DB4-A2F4-0ACDFA19DFA1}"/>
              </a:ext>
            </a:extLst>
          </p:cNvPr>
          <p:cNvPicPr>
            <a:picLocks noChangeAspect="1"/>
          </p:cNvPicPr>
          <p:nvPr/>
        </p:nvPicPr>
        <p:blipFill rotWithShape="1">
          <a:blip r:embed="rId4"/>
          <a:srcRect r="26161"/>
          <a:stretch/>
        </p:blipFill>
        <p:spPr>
          <a:xfrm>
            <a:off x="6096000" y="1608080"/>
            <a:ext cx="6070912" cy="1618818"/>
          </a:xfrm>
          <a:prstGeom prst="rect">
            <a:avLst/>
          </a:prstGeom>
        </p:spPr>
      </p:pic>
      <p:sp>
        <p:nvSpPr>
          <p:cNvPr id="8" name="Text Placeholder 2">
            <a:extLst>
              <a:ext uri="{FF2B5EF4-FFF2-40B4-BE49-F238E27FC236}">
                <a16:creationId xmlns:a16="http://schemas.microsoft.com/office/drawing/2014/main" id="{65A053E3-3753-476D-B2FA-17AC2BDDC83C}"/>
              </a:ext>
            </a:extLst>
          </p:cNvPr>
          <p:cNvSpPr txBox="1">
            <a:spLocks/>
          </p:cNvSpPr>
          <p:nvPr/>
        </p:nvSpPr>
        <p:spPr>
          <a:xfrm>
            <a:off x="5990951" y="1316037"/>
            <a:ext cx="4351228" cy="35510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b="1" dirty="0"/>
              <a:t>1. Requesting rocket launch data from SpaceX API </a:t>
            </a:r>
          </a:p>
        </p:txBody>
      </p:sp>
      <p:pic>
        <p:nvPicPr>
          <p:cNvPr id="5" name="Picture 4">
            <a:extLst>
              <a:ext uri="{FF2B5EF4-FFF2-40B4-BE49-F238E27FC236}">
                <a16:creationId xmlns:a16="http://schemas.microsoft.com/office/drawing/2014/main" id="{FED232AF-4F2B-4919-A738-D98F19F4D89C}"/>
              </a:ext>
            </a:extLst>
          </p:cNvPr>
          <p:cNvPicPr>
            <a:picLocks noChangeAspect="1"/>
          </p:cNvPicPr>
          <p:nvPr/>
        </p:nvPicPr>
        <p:blipFill rotWithShape="1">
          <a:blip r:embed="rId5"/>
          <a:srcRect r="13033"/>
          <a:stretch/>
        </p:blipFill>
        <p:spPr>
          <a:xfrm>
            <a:off x="6084043" y="5186855"/>
            <a:ext cx="5476410" cy="1399366"/>
          </a:xfrm>
          <a:prstGeom prst="rect">
            <a:avLst/>
          </a:prstGeom>
        </p:spPr>
      </p:pic>
      <p:sp>
        <p:nvSpPr>
          <p:cNvPr id="10" name="Text Placeholder 2">
            <a:extLst>
              <a:ext uri="{FF2B5EF4-FFF2-40B4-BE49-F238E27FC236}">
                <a16:creationId xmlns:a16="http://schemas.microsoft.com/office/drawing/2014/main" id="{58ABBBD8-543F-4D6C-A8AC-556077A30CBE}"/>
              </a:ext>
            </a:extLst>
          </p:cNvPr>
          <p:cNvSpPr txBox="1">
            <a:spLocks/>
          </p:cNvSpPr>
          <p:nvPr/>
        </p:nvSpPr>
        <p:spPr>
          <a:xfrm>
            <a:off x="5990951" y="4889434"/>
            <a:ext cx="4351228" cy="3551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b="1" dirty="0"/>
              <a:t>3. Data Cleaning – Dealing with NULL values</a:t>
            </a:r>
          </a:p>
        </p:txBody>
      </p:sp>
      <p:pic>
        <p:nvPicPr>
          <p:cNvPr id="6" name="Picture 5">
            <a:extLst>
              <a:ext uri="{FF2B5EF4-FFF2-40B4-BE49-F238E27FC236}">
                <a16:creationId xmlns:a16="http://schemas.microsoft.com/office/drawing/2014/main" id="{53C57FDD-D446-430D-85D5-765C0292639B}"/>
              </a:ext>
            </a:extLst>
          </p:cNvPr>
          <p:cNvPicPr>
            <a:picLocks noChangeAspect="1"/>
          </p:cNvPicPr>
          <p:nvPr/>
        </p:nvPicPr>
        <p:blipFill rotWithShape="1">
          <a:blip r:embed="rId6"/>
          <a:srcRect r="20925"/>
          <a:stretch/>
        </p:blipFill>
        <p:spPr>
          <a:xfrm>
            <a:off x="6099808" y="3560501"/>
            <a:ext cx="6070912" cy="1245758"/>
          </a:xfrm>
          <a:prstGeom prst="rect">
            <a:avLst/>
          </a:prstGeom>
        </p:spPr>
      </p:pic>
      <p:sp>
        <p:nvSpPr>
          <p:cNvPr id="11" name="Text Placeholder 2">
            <a:extLst>
              <a:ext uri="{FF2B5EF4-FFF2-40B4-BE49-F238E27FC236}">
                <a16:creationId xmlns:a16="http://schemas.microsoft.com/office/drawing/2014/main" id="{B3EDE097-3777-4D0B-834E-79A63AEEE5D4}"/>
              </a:ext>
            </a:extLst>
          </p:cNvPr>
          <p:cNvSpPr txBox="1">
            <a:spLocks/>
          </p:cNvSpPr>
          <p:nvPr/>
        </p:nvSpPr>
        <p:spPr>
          <a:xfrm>
            <a:off x="5894852" y="3255257"/>
            <a:ext cx="4351228" cy="3551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b="1" dirty="0"/>
              <a:t>2. Data Cleaning – Filtering Falcon 9 data </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Abadi"/>
              </a:rPr>
              <a:t>Falcon 9 launch records were extracted from Wikipedia pages using web scraping with BeautifulSoup.</a:t>
            </a:r>
          </a:p>
          <a:p>
            <a:pPr algn="just">
              <a:lnSpc>
                <a:spcPct val="100000"/>
              </a:lnSpc>
              <a:spcBef>
                <a:spcPts val="1400"/>
              </a:spcBef>
            </a:pPr>
            <a:r>
              <a:rPr lang="en-US" sz="2200" dirty="0">
                <a:solidFill>
                  <a:schemeClr val="accent3">
                    <a:lumMod val="25000"/>
                  </a:schemeClr>
                </a:solidFill>
                <a:latin typeface="Abadi"/>
              </a:rPr>
              <a:t>The data from table was parsed and converted it into a pandas dataframe.</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00B0F0"/>
                </a:solidFill>
                <a:latin typeface="Abadi" panose="020B0604020104020204" pitchFamily="34" charset="0"/>
                <a:hlinkClick r:id="rId3"/>
              </a:rPr>
              <a:t>https://github.com/sagarvirani/SpaceX-Project/blob/main/notebook_Falcon9_Data_Collection_Web_Scrapping.ipynb</a:t>
            </a:r>
            <a:endParaRPr lang="en-US" sz="2200" dirty="0">
              <a:solidFill>
                <a:srgbClr val="00B0F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Slide Number Placeholder 3">
            <a:extLst>
              <a:ext uri="{FF2B5EF4-FFF2-40B4-BE49-F238E27FC236}">
                <a16:creationId xmlns:a16="http://schemas.microsoft.com/office/drawing/2014/main" id="{6AB27A5A-80A9-4B38-9AF6-84FF465FE8AD}"/>
              </a:ext>
            </a:extLst>
          </p:cNvPr>
          <p:cNvSpPr>
            <a:spLocks noGrp="1"/>
          </p:cNvSpPr>
          <p:nvPr>
            <p:ph type="sldNum" sz="quarter" idx="12"/>
          </p:nvPr>
        </p:nvSpPr>
        <p:spPr>
          <a:xfrm>
            <a:off x="9259614" y="6348906"/>
            <a:ext cx="2743200" cy="401638"/>
          </a:xfrm>
        </p:spPr>
        <p:txBody>
          <a:bodyPr anchor="ctr">
            <a:normAutofit/>
          </a:bodyPr>
          <a:lstStyle/>
          <a:p>
            <a:fld id="{5075537C-CA84-1446-933C-8E9D027F9201}" type="slidenum">
              <a:rPr lang="en-US" smtClean="0"/>
              <a:pPr/>
              <a:t>9</a:t>
            </a:fld>
            <a:endParaRPr lang="en-US" dirty="0"/>
          </a:p>
        </p:txBody>
      </p:sp>
      <p:pic>
        <p:nvPicPr>
          <p:cNvPr id="5" name="Picture 4">
            <a:extLst>
              <a:ext uri="{FF2B5EF4-FFF2-40B4-BE49-F238E27FC236}">
                <a16:creationId xmlns:a16="http://schemas.microsoft.com/office/drawing/2014/main" id="{010F7B7C-093B-430D-83A5-D5000ED49B7B}"/>
              </a:ext>
            </a:extLst>
          </p:cNvPr>
          <p:cNvPicPr>
            <a:picLocks noChangeAspect="1"/>
          </p:cNvPicPr>
          <p:nvPr/>
        </p:nvPicPr>
        <p:blipFill>
          <a:blip r:embed="rId4"/>
          <a:stretch>
            <a:fillRect/>
          </a:stretch>
        </p:blipFill>
        <p:spPr>
          <a:xfrm>
            <a:off x="6055764" y="2013327"/>
            <a:ext cx="6087689" cy="3331183"/>
          </a:xfrm>
          <a:prstGeom prst="rect">
            <a:avLst/>
          </a:prstGeom>
        </p:spPr>
      </p:pic>
      <p:sp>
        <p:nvSpPr>
          <p:cNvPr id="9" name="Text Placeholder 2">
            <a:extLst>
              <a:ext uri="{FF2B5EF4-FFF2-40B4-BE49-F238E27FC236}">
                <a16:creationId xmlns:a16="http://schemas.microsoft.com/office/drawing/2014/main" id="{BA2A758A-C478-4E78-9657-1F3A897B9019}"/>
              </a:ext>
            </a:extLst>
          </p:cNvPr>
          <p:cNvSpPr txBox="1">
            <a:spLocks/>
          </p:cNvSpPr>
          <p:nvPr/>
        </p:nvSpPr>
        <p:spPr>
          <a:xfrm>
            <a:off x="5990951" y="1552527"/>
            <a:ext cx="4351228" cy="3551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b="1" dirty="0"/>
              <a:t>Web Scrapping using BeautifulSoup</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1635</TotalTime>
  <Words>1615</Words>
  <Application>Microsoft Office PowerPoint</Application>
  <PresentationFormat>Widescreen</PresentationFormat>
  <Paragraphs>191</Paragraphs>
  <Slides>46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Sagar Virani</cp:lastModifiedBy>
  <cp:revision>227</cp:revision>
  <dcterms:created xsi:type="dcterms:W3CDTF">2021-04-29T18:58:34Z</dcterms:created>
  <dcterms:modified xsi:type="dcterms:W3CDTF">2022-08-22T13:22:35Z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